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9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6" r:id="rId20"/>
    <p:sldId id="280" r:id="rId21"/>
    <p:sldId id="277" r:id="rId22"/>
    <p:sldId id="278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54" autoAdjust="0"/>
  </p:normalViewPr>
  <p:slideViewPr>
    <p:cSldViewPr snapToGrid="0">
      <p:cViewPr varScale="1">
        <p:scale>
          <a:sx n="69" d="100"/>
          <a:sy n="69" d="100"/>
        </p:scale>
        <p:origin x="774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1603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72085" y="3337560"/>
            <a:ext cx="8640064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77400" y="1544812"/>
            <a:ext cx="8640064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8140701" y="0"/>
            <a:ext cx="40513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83838"/>
            <a:ext cx="88392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2485800"/>
            <a:ext cx="88392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89600" y="1600201"/>
            <a:ext cx="48768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486400"/>
            <a:ext cx="5386917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5486400"/>
            <a:ext cx="5389033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516912"/>
            <a:ext cx="5386917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1516912"/>
            <a:ext cx="5389033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320"/>
            <a:ext cx="9960864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85528"/>
            <a:ext cx="42672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214424"/>
            <a:ext cx="36576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94488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875264" y="6422065"/>
            <a:ext cx="1016000" cy="365125"/>
          </a:xfrm>
        </p:spPr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08976" y="1705709"/>
            <a:ext cx="4071824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20837" y="1019907"/>
            <a:ext cx="54864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408979" y="2998765"/>
            <a:ext cx="4071821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422065"/>
            <a:ext cx="2844800" cy="365125"/>
          </a:xfrm>
        </p:spPr>
        <p:txBody>
          <a:bodyPr/>
          <a:lstStyle/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12192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9753600" y="0"/>
            <a:ext cx="24384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422065"/>
            <a:ext cx="28448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A955C8-E8DB-462B-B336-CE77B4BCF361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165600" y="6422065"/>
            <a:ext cx="38608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871200" y="642206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1D131E1-A190-4FA1-8823-643942D4EF2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4diYB-mqy4" TargetMode="External"/><Relationship Id="rId2" Type="http://schemas.openxmlformats.org/officeDocument/2006/relationships/hyperlink" Target="https://youtu.be/1KwzzpH95T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usYGN2-hdUg" TargetMode="External"/><Relationship Id="rId5" Type="http://schemas.openxmlformats.org/officeDocument/2006/relationships/hyperlink" Target="https://youtu.be/1ptPrBAoyOA" TargetMode="External"/><Relationship Id="rId4" Type="http://schemas.openxmlformats.org/officeDocument/2006/relationships/hyperlink" Target="https://youtu.be/yI7bWRdada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8272" y="158498"/>
            <a:ext cx="11277600" cy="615082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краевое государственное автономное профессиональное образовательное 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учреждение «Лесозаводский индустриальный колледж» (КГА ПОУ «ЛИК»)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Дисциплина: «Управленческая психология и профессиональная этика»</a:t>
            </a:r>
            <a:br>
              <a:rPr lang="ru-RU" sz="2000" b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ТЕМА: «Публичное выступление»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Специальность:23.02.01 </a:t>
            </a:r>
            <a:b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Организация перевозок и управления на транспорте (автомобильном)</a:t>
            </a:r>
            <a:b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(очная форма обучения)</a:t>
            </a:r>
            <a:b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Группа ОП-21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6304" y="5352288"/>
            <a:ext cx="12045696" cy="1505712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>
              <a:latin typeface="Bookman Old Style" pitchFamily="18" charset="0"/>
            </a:endParaRPr>
          </a:p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32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r"/>
            <a:endParaRPr lang="ru-RU" sz="7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endParaRPr lang="ru-RU" sz="7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r"/>
            <a:r>
              <a:rPr lang="ru-RU" sz="7200" b="1" dirty="0" smtClean="0">
                <a:latin typeface="Arial" pitchFamily="34" charset="0"/>
                <a:cs typeface="Arial" pitchFamily="34" charset="0"/>
              </a:rPr>
              <a:t>Преподаватель - </a:t>
            </a:r>
            <a:r>
              <a:rPr lang="ru-RU" sz="7200" b="1" dirty="0" err="1" smtClean="0">
                <a:latin typeface="Arial" pitchFamily="34" charset="0"/>
                <a:cs typeface="Arial" pitchFamily="34" charset="0"/>
              </a:rPr>
              <a:t>Каталевская</a:t>
            </a:r>
            <a:r>
              <a:rPr lang="ru-RU" sz="7200" b="1" dirty="0" smtClean="0">
                <a:latin typeface="Arial" pitchFamily="34" charset="0"/>
                <a:cs typeface="Arial" pitchFamily="34" charset="0"/>
              </a:rPr>
              <a:t> Ю.М.</a:t>
            </a:r>
          </a:p>
          <a:p>
            <a:pPr algn="ctr"/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72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7 «Всезнайство» 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r>
              <a:rPr lang="ru-RU" sz="2000" dirty="0" smtClean="0">
                <a:latin typeface="+mn-lt"/>
              </a:rPr>
              <a:t> </a:t>
            </a: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+mn-lt"/>
              </a:rPr>
              <a:t>Х</a:t>
            </a:r>
            <a:r>
              <a:rPr lang="ru-RU" sz="2000" dirty="0" smtClean="0">
                <a:latin typeface="+mn-lt"/>
              </a:rPr>
              <a:t>уже </a:t>
            </a:r>
            <a:r>
              <a:rPr lang="ru-RU" sz="2000" dirty="0">
                <a:latin typeface="+mn-lt"/>
              </a:rPr>
              <a:t>неуверенных </a:t>
            </a: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ораторов </a:t>
            </a:r>
            <a:r>
              <a:rPr lang="ru-RU" sz="2000" dirty="0" smtClean="0">
                <a:latin typeface="+mn-lt"/>
              </a:rPr>
              <a:t>- </a:t>
            </a:r>
            <a:r>
              <a:rPr lang="ru-RU" sz="2000" dirty="0">
                <a:latin typeface="+mn-lt"/>
              </a:rPr>
              <a:t>ораторы напыщенные и надутые, лопающиеся от осознания собственной важности. Они всегда считают себя умнее аудитории, к которой </a:t>
            </a:r>
            <a:r>
              <a:rPr lang="ru-RU" sz="2000" dirty="0" smtClean="0">
                <a:latin typeface="+mn-lt"/>
              </a:rPr>
              <a:t>обращаются. </a:t>
            </a:r>
            <a:r>
              <a:rPr lang="ru-RU" sz="2000" dirty="0">
                <a:latin typeface="+mn-lt"/>
              </a:rPr>
              <a:t>Даже если вы хорошо осведомлены в теме выступления, в отдельных направлениях слушатели могут знать гораздо больше вас. </a:t>
            </a:r>
          </a:p>
        </p:txBody>
      </p:sp>
    </p:spTree>
    <p:extLst>
      <p:ext uri="{BB962C8B-B14F-4D97-AF65-F5344CB8AC3E}">
        <p14:creationId xmlns:p14="http://schemas.microsoft.com/office/powerpoint/2010/main" val="3904836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8 «Суетливость» 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Отвлекаясь </a:t>
            </a:r>
            <a:r>
              <a:rPr lang="ru-RU" sz="2000" dirty="0">
                <a:latin typeface="+mn-lt"/>
              </a:rPr>
              <a:t>от страха перед публикой, начинающий оратор может торопливо ходить от стены к стене, проделывать суетливые манипуляции с предметами (открывать-закрывать крышку кафедры, постоянно вертеть карандаш в руках и т.п.) </a:t>
            </a:r>
            <a:r>
              <a:rPr lang="ru-RU" sz="2000" dirty="0" smtClean="0">
                <a:latin typeface="+mn-lt"/>
              </a:rPr>
              <a:t>В </a:t>
            </a:r>
            <a:r>
              <a:rPr lang="ru-RU" sz="2000" dirty="0">
                <a:latin typeface="+mn-lt"/>
              </a:rPr>
              <a:t>итоге публика начинает следить за его перемещениями и перестает следить за темой выступления. </a:t>
            </a:r>
          </a:p>
        </p:txBody>
      </p:sp>
    </p:spTree>
    <p:extLst>
      <p:ext uri="{BB962C8B-B14F-4D97-AF65-F5344CB8AC3E}">
        <p14:creationId xmlns:p14="http://schemas.microsoft.com/office/powerpoint/2010/main" val="49273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9 «Монотонность»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Ничто </a:t>
            </a:r>
            <a:r>
              <a:rPr lang="ru-RU" sz="2000" dirty="0">
                <a:latin typeface="+mn-lt"/>
              </a:rPr>
              <a:t>не утомляет так, как доклад на интересную тему, читаемый скучным монотонным голосом. Такие публичные выступления сродни китайской пытке капающей водой: вода монотонно капает не темечко истязаемого и постепенно доводит его до </a:t>
            </a:r>
            <a:r>
              <a:rPr lang="ru-RU" sz="2000" dirty="0" smtClean="0">
                <a:latin typeface="+mn-lt"/>
              </a:rPr>
              <a:t>сумасшествия. </a:t>
            </a:r>
            <a:r>
              <a:rPr lang="ru-RU" sz="2000" dirty="0">
                <a:latin typeface="+mn-lt"/>
              </a:rPr>
              <a:t>Чтобы держать публику «в тонусе», необходимо постоянно варьировать </a:t>
            </a:r>
            <a:r>
              <a:rPr lang="ru-RU" sz="2000" dirty="0" smtClean="0">
                <a:latin typeface="+mn-lt"/>
              </a:rPr>
              <a:t>громкость </a:t>
            </a:r>
            <a:r>
              <a:rPr lang="ru-RU" sz="2000" dirty="0">
                <a:latin typeface="+mn-lt"/>
              </a:rPr>
              <a:t>и силу своего </a:t>
            </a:r>
            <a:r>
              <a:rPr lang="ru-RU" sz="2000" dirty="0" smtClean="0">
                <a:latin typeface="+mn-lt"/>
              </a:rPr>
              <a:t>голоса.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1624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10 «Отсутствие пауз» 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Многие выступающие панически </a:t>
            </a:r>
            <a:r>
              <a:rPr lang="ru-RU" sz="2000" dirty="0">
                <a:latin typeface="+mn-lt"/>
              </a:rPr>
              <a:t>боятся пауз, неизбежно возникающих во время публичного выступления. Как правило, они спешат заполнить их разной словесной чепухой и словами- паразитами. Когда нечего сказать - лучше </a:t>
            </a:r>
            <a:r>
              <a:rPr lang="ru-RU" sz="2000" dirty="0" smtClean="0">
                <a:latin typeface="+mn-lt"/>
              </a:rPr>
              <a:t>помолчите.</a:t>
            </a:r>
            <a:endParaRPr lang="ru-RU" sz="2000" dirty="0">
              <a:latin typeface="+mn-lt"/>
            </a:endParaRPr>
          </a:p>
          <a:p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958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Правила успешного публичного выступления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Подготовка речи 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Вначале </a:t>
            </a:r>
            <a:r>
              <a:rPr lang="ru-RU" sz="2000" dirty="0">
                <a:latin typeface="+mn-lt"/>
              </a:rPr>
              <a:t>сделайте «каркас» или «скелет» будущего публичного выступления: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· </a:t>
            </a:r>
            <a:r>
              <a:rPr lang="ru-RU" sz="2000" dirty="0">
                <a:latin typeface="+mn-lt"/>
              </a:rPr>
              <a:t>Определите мотивацию слушания людьми вашего выступления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· Выделите главную идею вашей речи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· Выделите подзаголовки, разделив вашу идею на несколько составных частей.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· </a:t>
            </a:r>
            <a:r>
              <a:rPr lang="ru-RU" sz="2000" dirty="0">
                <a:latin typeface="+mn-lt"/>
              </a:rPr>
              <a:t>Определите ключевые слова, которые вы повторите несколько раз, чтобы присутствуют лучше запомнили, о чем вы им рассказываете.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· </a:t>
            </a:r>
            <a:r>
              <a:rPr lang="ru-RU" sz="2000" dirty="0">
                <a:latin typeface="+mn-lt"/>
              </a:rPr>
              <a:t>Тщательно продумайте план и структуру будущей речи. Она должна включать введение, основную часть и выводы. </a:t>
            </a:r>
          </a:p>
        </p:txBody>
      </p:sp>
    </p:spTree>
    <p:extLst>
      <p:ext uri="{BB962C8B-B14F-4D97-AF65-F5344CB8AC3E}">
        <p14:creationId xmlns:p14="http://schemas.microsoft.com/office/powerpoint/2010/main" val="3915882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Подготовив «скелет», начинайте наращивать на нем «мускулы»: 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· </a:t>
            </a:r>
            <a:r>
              <a:rPr lang="ru-RU" sz="2000" dirty="0">
                <a:latin typeface="+mn-lt"/>
              </a:rPr>
              <a:t>Найдите яркие примеры «из жизни», из истории, литературы, которые используете в процессе выступления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· Подготовьте необходимые схемы, иллюстрации, графики для зрительного закрепления информации.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· </a:t>
            </a:r>
            <a:r>
              <a:rPr lang="ru-RU" sz="2000" dirty="0">
                <a:latin typeface="+mn-lt"/>
              </a:rPr>
              <a:t>Определите момент в ходе выступления, когда вы обратитесь к аудитории с каким-то вопросом, с просьбой что-то назвать, пересчитать - это поможет присутствующим сконцентрировать свое внимание на обсуждении темы и значительно повысит эффективность восприятия вашего материала.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· </a:t>
            </a:r>
            <a:r>
              <a:rPr lang="ru-RU" sz="2000" dirty="0">
                <a:latin typeface="+mn-lt"/>
              </a:rPr>
              <a:t>Напишите полный </a:t>
            </a:r>
            <a:r>
              <a:rPr lang="ru-RU" sz="2000" dirty="0" smtClean="0">
                <a:latin typeface="+mn-lt"/>
              </a:rPr>
              <a:t>текст.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810081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Введение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+mn-lt"/>
              </a:rPr>
              <a:t>Особенностью введения является то, что аудитория по нему очень быстро составит впечатление о вас, которое будет доминировать на протяжении всего выступления. Важно с самого начала заинтересовать </a:t>
            </a:r>
            <a:r>
              <a:rPr lang="ru-RU" sz="2000" dirty="0" smtClean="0">
                <a:latin typeface="+mn-lt"/>
              </a:rPr>
              <a:t>публику.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Для этого во вступительной части можно использовать какую-либо остроумную шутку, рассказать интересный факт или вспомнить выдающееся историческое событие, обязательно связывая их с темой выступления. </a:t>
            </a:r>
          </a:p>
          <a:p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7258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Заключительная часть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   Заключительная </a:t>
            </a:r>
            <a:r>
              <a:rPr lang="ru-RU" sz="2000" dirty="0">
                <a:latin typeface="+mn-lt"/>
              </a:rPr>
              <a:t>часть публичного выступления предусматривает подведение итогов. В окончании нужно напомнить ключевые проблемы, затронутые в речи, обязательно повторить все основные идеи.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  Удачность </a:t>
            </a:r>
            <a:r>
              <a:rPr lang="ru-RU" sz="2000" dirty="0">
                <a:latin typeface="+mn-lt"/>
              </a:rPr>
              <a:t>конструкции последних фраз, усиленная их эмоциональностью, выразительностью усилит эффект выступления. </a:t>
            </a:r>
          </a:p>
        </p:txBody>
      </p:sp>
    </p:spTree>
    <p:extLst>
      <p:ext uri="{BB962C8B-B14F-4D97-AF65-F5344CB8AC3E}">
        <p14:creationId xmlns:p14="http://schemas.microsoft.com/office/powerpoint/2010/main" val="9086721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Место выступления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Перед </a:t>
            </a:r>
            <a:r>
              <a:rPr lang="ru-RU" sz="2000" dirty="0">
                <a:latin typeface="+mn-lt"/>
              </a:rPr>
              <a:t>выступлением очень важно изучить помещение, чтобы установить, с какой стороны будут смотреть на вас слушатели. Если во время публичного выступления придется сидеть, проверьте удобство вашего места. </a:t>
            </a:r>
          </a:p>
        </p:txBody>
      </p:sp>
    </p:spTree>
    <p:extLst>
      <p:ext uri="{BB962C8B-B14F-4D97-AF65-F5344CB8AC3E}">
        <p14:creationId xmlns:p14="http://schemas.microsoft.com/office/powerpoint/2010/main" val="1304761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Одежда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Одевайте </a:t>
            </a:r>
            <a:r>
              <a:rPr lang="ru-RU" sz="2000" dirty="0">
                <a:latin typeface="+mn-lt"/>
              </a:rPr>
              <a:t>те вещи, в которых вы чувствуете себя комфортно, которые не отвлекают вас своим неудобством. Универсальное правило успешного публичного выступления: не допускать дисбаланса между тем, что вы говорите, и тем, как вы выглядите</a:t>
            </a:r>
            <a:r>
              <a:rPr lang="ru-RU" sz="2000" dirty="0" smtClean="0">
                <a:latin typeface="+mn-lt"/>
              </a:rPr>
              <a:t>.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3272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latin typeface="+mn-lt"/>
              </a:rPr>
              <a:t>Понятие публичного выступления 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+mn-lt"/>
              </a:rPr>
              <a:t>Публичное выступление представляет собой процесс передачи информации, основная цель которого - убедить слушателей в правильности тех или иных положений. </a:t>
            </a:r>
          </a:p>
          <a:p>
            <a:r>
              <a:rPr lang="ru-RU" sz="2000" dirty="0" smtClean="0">
                <a:latin typeface="+mn-lt"/>
              </a:rPr>
              <a:t>Слово оратор (от латинского </a:t>
            </a:r>
            <a:r>
              <a:rPr lang="ru-RU" sz="2000" dirty="0" err="1" smtClean="0">
                <a:latin typeface="+mn-lt"/>
              </a:rPr>
              <a:t>orare</a:t>
            </a:r>
            <a:r>
              <a:rPr lang="ru-RU" sz="2000" dirty="0" smtClean="0">
                <a:latin typeface="+mn-lt"/>
              </a:rPr>
              <a:t> - «говорить») применяется в двух значениях: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+mn-lt"/>
              </a:rPr>
              <a:t>человек, произносящий речь, выступающий публично; </a:t>
            </a:r>
          </a:p>
          <a:p>
            <a:pPr marL="514350" indent="-514350">
              <a:buAutoNum type="arabicPeriod"/>
            </a:pPr>
            <a:r>
              <a:rPr lang="ru-RU" sz="2000" dirty="0" smtClean="0">
                <a:latin typeface="+mn-lt"/>
              </a:rPr>
              <a:t>человек, умеющий хорошо говорить публично, обладающий даром красноречия, владеющий мастерством слова.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905897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В чем секрет внешнего вида Стива </a:t>
            </a:r>
            <a:r>
              <a:rPr lang="ru-RU" dirty="0" smtClean="0"/>
              <a:t>Джобса?</a:t>
            </a:r>
            <a:endParaRPr lang="ru-RU" dirty="0"/>
          </a:p>
        </p:txBody>
      </p:sp>
      <p:pic>
        <p:nvPicPr>
          <p:cNvPr id="5" name="Picture 2" descr="http://www.spletnik.ru/img/__post/51/zq8tyzrgixtb373z6h2_517b66f6959d21d73897630c172119e8_270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8158" y="1594180"/>
            <a:ext cx="5981954" cy="4489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dirty="0" smtClean="0">
                <a:latin typeface="+mn-lt"/>
              </a:rPr>
              <a:t>Рекомендовано для людей, которые хотят научиться выступать публично</a:t>
            </a:r>
            <a:endParaRPr lang="ru-RU" sz="2000" dirty="0">
              <a:latin typeface="+mn-lt"/>
            </a:endParaRPr>
          </a:p>
        </p:txBody>
      </p:sp>
      <p:pic>
        <p:nvPicPr>
          <p:cNvPr id="2050" name="Picture 2" descr="https://4.bp.blogspot.com/--a3QsDuwKS8/WzNGemEXrUI/AAAAAAAAP4w/Fm6coTYYvG8G4S8qWeuVFzt_lLVStrIJwCLcBGAs/s1600/%25D0%259A%25D0%25B0%25D0%25BC%25D0%25B0%25D1%2581%25D1%2583%25D1%2582%25D1%2580%25D0%25B0%2B%25D0%25B4%25D0%25BB%25D1%258F%2B%25D0%25BE%25D1%2580%25D0%25B0%25D1%2582%25D0%25BE%25D1%2580%25D0%25B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1875" y="1617446"/>
            <a:ext cx="3085778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tatic.probusiness.io/n/08/7/radislav_gandapas._yourspeech.ru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7793" y="1617446"/>
            <a:ext cx="6430540" cy="4278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7361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7451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Домашнее задание: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Смотрим, конспектируем, пользуемся. 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7018"/>
            <a:ext cx="10515600" cy="51815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2400" dirty="0" smtClean="0">
              <a:latin typeface="+mn-lt"/>
            </a:endParaRPr>
          </a:p>
          <a:p>
            <a:pPr marL="0" indent="0">
              <a:buNone/>
            </a:pPr>
            <a:r>
              <a:rPr lang="ru-RU" sz="2400" b="1" dirty="0" err="1" smtClean="0">
                <a:latin typeface="+mn-lt"/>
              </a:rPr>
              <a:t>Гандапас</a:t>
            </a:r>
            <a:r>
              <a:rPr lang="ru-RU" sz="2400" b="1" dirty="0">
                <a:latin typeface="+mn-lt"/>
              </a:rPr>
              <a:t>. Публичные </a:t>
            </a:r>
            <a:r>
              <a:rPr lang="ru-RU" sz="2400" b="1" dirty="0" smtClean="0">
                <a:latin typeface="+mn-lt"/>
              </a:rPr>
              <a:t>выступления</a:t>
            </a:r>
          </a:p>
          <a:p>
            <a:r>
              <a:rPr lang="ru-RU" sz="2400" dirty="0">
                <a:latin typeface="+mn-lt"/>
              </a:rPr>
              <a:t>Алгоритм подготовки презентации. </a:t>
            </a:r>
            <a:r>
              <a:rPr lang="ru-RU" sz="2400" dirty="0" err="1">
                <a:latin typeface="+mn-lt"/>
              </a:rPr>
              <a:t>Радислав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Гандапас</a:t>
            </a:r>
            <a:r>
              <a:rPr lang="ru-RU" sz="2400" dirty="0">
                <a:latin typeface="+mn-lt"/>
              </a:rPr>
              <a:t>. Часть 1 (серия 1</a:t>
            </a:r>
            <a:r>
              <a:rPr lang="ru-RU" sz="2400" dirty="0" smtClean="0">
                <a:latin typeface="+mn-lt"/>
              </a:rPr>
              <a:t>)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youtu.be/1KwzzpH95TY</a:t>
            </a:r>
            <a:r>
              <a:rPr lang="ru-RU" sz="2400" dirty="0" smtClean="0"/>
              <a:t> 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Методы преодоления волнения во время выступления. </a:t>
            </a:r>
            <a:r>
              <a:rPr lang="ru-RU" sz="2400" dirty="0" err="1">
                <a:latin typeface="+mn-lt"/>
              </a:rPr>
              <a:t>Радислав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Гандапас</a:t>
            </a:r>
            <a:r>
              <a:rPr lang="ru-RU" sz="2400" dirty="0">
                <a:latin typeface="+mn-lt"/>
              </a:rPr>
              <a:t>. Часть 2 (серия 2</a:t>
            </a:r>
            <a:r>
              <a:rPr lang="ru-RU" sz="2400" dirty="0" smtClean="0">
                <a:latin typeface="+mn-lt"/>
              </a:rPr>
              <a:t>) </a:t>
            </a:r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youtu.be/14diYB-mqy4</a:t>
            </a:r>
            <a:r>
              <a:rPr lang="ru-RU" sz="2400" dirty="0" smtClean="0"/>
              <a:t> 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Структура публичной речи. </a:t>
            </a:r>
            <a:r>
              <a:rPr lang="ru-RU" sz="2400" dirty="0" err="1">
                <a:latin typeface="+mn-lt"/>
              </a:rPr>
              <a:t>Радислав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Гандапас</a:t>
            </a:r>
            <a:r>
              <a:rPr lang="ru-RU" sz="2400" dirty="0">
                <a:latin typeface="+mn-lt"/>
              </a:rPr>
              <a:t>. Часть 3 (серия 3</a:t>
            </a:r>
            <a:r>
              <a:rPr lang="ru-RU" sz="2400" dirty="0" smtClean="0">
                <a:latin typeface="+mn-lt"/>
              </a:rPr>
              <a:t>)</a:t>
            </a:r>
          </a:p>
          <a:p>
            <a:pPr marL="36576" indent="0">
              <a:buNone/>
            </a:pPr>
            <a:r>
              <a:rPr lang="en-US" sz="2400" dirty="0">
                <a:hlinkClick r:id="rId4"/>
              </a:rPr>
              <a:t>https://</a:t>
            </a:r>
            <a:r>
              <a:rPr lang="en-US" sz="2400" dirty="0" smtClean="0">
                <a:hlinkClick r:id="rId4"/>
              </a:rPr>
              <a:t>youtu.be/yI7bWRdadaE</a:t>
            </a:r>
            <a:r>
              <a:rPr lang="ru-RU" sz="2400" dirty="0" smtClean="0"/>
              <a:t> 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Методы управления вниманием. </a:t>
            </a:r>
            <a:r>
              <a:rPr lang="ru-RU" sz="2400" dirty="0" err="1">
                <a:latin typeface="+mn-lt"/>
              </a:rPr>
              <a:t>Радислав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Гандапас</a:t>
            </a:r>
            <a:r>
              <a:rPr lang="ru-RU" sz="2400" dirty="0">
                <a:latin typeface="+mn-lt"/>
              </a:rPr>
              <a:t>. Часть 4 (серия 4</a:t>
            </a:r>
            <a:r>
              <a:rPr lang="ru-RU" sz="2400" dirty="0" smtClean="0">
                <a:latin typeface="+mn-lt"/>
              </a:rPr>
              <a:t>) </a:t>
            </a:r>
            <a:r>
              <a:rPr lang="en-US" sz="2400" dirty="0">
                <a:hlinkClick r:id="rId5"/>
              </a:rPr>
              <a:t>https://</a:t>
            </a:r>
            <a:r>
              <a:rPr lang="en-US" sz="2400" dirty="0" smtClean="0">
                <a:hlinkClick r:id="rId5"/>
              </a:rPr>
              <a:t>youtu.be/1ptPrBAoyOA</a:t>
            </a:r>
            <a:r>
              <a:rPr lang="ru-RU" sz="2400" dirty="0" smtClean="0"/>
              <a:t> </a:t>
            </a:r>
            <a:endParaRPr lang="ru-RU" sz="2400" dirty="0">
              <a:latin typeface="+mn-lt"/>
            </a:endParaRPr>
          </a:p>
          <a:p>
            <a:r>
              <a:rPr lang="ru-RU" sz="2400" dirty="0">
                <a:latin typeface="+mn-lt"/>
              </a:rPr>
              <a:t>Техники ответов на вопросы аудитории. </a:t>
            </a:r>
            <a:r>
              <a:rPr lang="ru-RU" sz="2400" dirty="0" err="1">
                <a:latin typeface="+mn-lt"/>
              </a:rPr>
              <a:t>Радислав</a:t>
            </a:r>
            <a:r>
              <a:rPr lang="ru-RU" sz="2400" dirty="0">
                <a:latin typeface="+mn-lt"/>
              </a:rPr>
              <a:t> </a:t>
            </a:r>
            <a:r>
              <a:rPr lang="ru-RU" sz="2400" dirty="0" err="1">
                <a:latin typeface="+mn-lt"/>
              </a:rPr>
              <a:t>Гандапас</a:t>
            </a:r>
            <a:r>
              <a:rPr lang="ru-RU" sz="2400" dirty="0">
                <a:latin typeface="+mn-lt"/>
              </a:rPr>
              <a:t>. часть 5 (серия 5</a:t>
            </a:r>
            <a:r>
              <a:rPr lang="ru-RU" sz="2400" dirty="0" smtClean="0">
                <a:latin typeface="+mn-lt"/>
              </a:rPr>
              <a:t>) </a:t>
            </a:r>
            <a:r>
              <a:rPr lang="en-US" sz="2400" dirty="0">
                <a:hlinkClick r:id="rId6"/>
              </a:rPr>
              <a:t>https://</a:t>
            </a:r>
            <a:r>
              <a:rPr lang="en-US" sz="2400" dirty="0" smtClean="0">
                <a:hlinkClick r:id="rId6"/>
              </a:rPr>
              <a:t>youtu.be/usYGN2-hdUg</a:t>
            </a:r>
            <a:r>
              <a:rPr lang="ru-RU" sz="2400" dirty="0" smtClean="0"/>
              <a:t> </a:t>
            </a:r>
            <a:endParaRPr lang="ru-RU" sz="2400" dirty="0" smtClean="0">
              <a:latin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2185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 smtClean="0">
                <a:latin typeface="+mn-lt"/>
              </a:rPr>
              <a:t>     </a:t>
            </a:r>
          </a:p>
          <a:p>
            <a:pPr marL="0" indent="0">
              <a:buNone/>
            </a:pPr>
            <a:r>
              <a:rPr lang="ru-RU" sz="2000" dirty="0" smtClean="0"/>
              <a:t>Оратор - мастер публичного выступления, блестяще владеющий языком</a:t>
            </a: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 Оратор </a:t>
            </a:r>
            <a:r>
              <a:rPr lang="ru-RU" sz="2000" dirty="0">
                <a:latin typeface="+mn-lt"/>
              </a:rPr>
              <a:t>воздействует на слушателей, прежде всего своим красноречием, высокой речевой культурой, словесным мастерством.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     Такой </a:t>
            </a:r>
            <a:r>
              <a:rPr lang="ru-RU" sz="2000" dirty="0">
                <a:latin typeface="+mn-lt"/>
              </a:rPr>
              <a:t>оратор умеет вести пропаганду убедительно, доходчиво и ярко. Он может не только строго и точно, но и эмоционально изложить любой сложный теоретический вопрос. </a:t>
            </a:r>
          </a:p>
        </p:txBody>
      </p:sp>
    </p:spTree>
    <p:extLst>
      <p:ext uri="{BB962C8B-B14F-4D97-AF65-F5344CB8AC3E}">
        <p14:creationId xmlns:p14="http://schemas.microsoft.com/office/powerpoint/2010/main" val="226442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3561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Ошибки публичного выступления.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 Ошибка 1 «</a:t>
            </a:r>
            <a:r>
              <a:rPr lang="ru-RU" sz="2800" dirty="0">
                <a:latin typeface="+mn-lt"/>
              </a:rPr>
              <a:t>Несоответствие» 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+mn-lt"/>
              </a:rPr>
              <a:t>Когда </a:t>
            </a:r>
            <a:r>
              <a:rPr lang="ru-RU" sz="2000" dirty="0">
                <a:latin typeface="+mn-lt"/>
              </a:rPr>
              <a:t>содержание ваших слов расходится с тоном речи, осанкой и языком тела, публика мгновенно это замечает.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Аудитория </a:t>
            </a:r>
            <a:r>
              <a:rPr lang="ru-RU" sz="2000" dirty="0">
                <a:latin typeface="+mn-lt"/>
              </a:rPr>
              <a:t>обладает безошибочным чутьем в отношении того, что касается настроения оратора и его самочувствия. </a:t>
            </a:r>
          </a:p>
        </p:txBody>
      </p:sp>
    </p:spTree>
    <p:extLst>
      <p:ext uri="{BB962C8B-B14F-4D97-AF65-F5344CB8AC3E}">
        <p14:creationId xmlns:p14="http://schemas.microsoft.com/office/powerpoint/2010/main" val="64849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538288"/>
          </a:xfrm>
        </p:spPr>
        <p:txBody>
          <a:bodyPr/>
          <a:lstStyle/>
          <a:p>
            <a:pPr algn="ctr"/>
            <a:r>
              <a:rPr lang="ru-RU" sz="2800" dirty="0" smtClean="0">
                <a:latin typeface="+mn-lt"/>
              </a:rPr>
              <a:t>Ошибка 2 «</a:t>
            </a:r>
            <a:r>
              <a:rPr lang="ru-RU" sz="2800" dirty="0">
                <a:latin typeface="+mn-lt"/>
              </a:rPr>
              <a:t>Оправдания»</a:t>
            </a:r>
            <a:r>
              <a:rPr lang="ru-RU" sz="2000" b="1" dirty="0">
                <a:latin typeface="+mn-lt"/>
              </a:rPr>
              <a:t/>
            </a:r>
            <a:br>
              <a:rPr lang="ru-RU" sz="2000" b="1" dirty="0">
                <a:latin typeface="+mn-lt"/>
              </a:rPr>
            </a:br>
            <a:endParaRPr lang="ru-RU" sz="20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51798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+mn-lt"/>
              </a:rPr>
              <a:t>Публика </a:t>
            </a:r>
            <a:r>
              <a:rPr lang="ru-RU" sz="2000" dirty="0">
                <a:latin typeface="+mn-lt"/>
              </a:rPr>
              <a:t>эгоистична.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b="1" dirty="0" smtClean="0">
                <a:latin typeface="+mn-lt"/>
              </a:rPr>
              <a:t>Важно</a:t>
            </a:r>
            <a:r>
              <a:rPr lang="ru-RU" sz="2000" b="1" dirty="0">
                <a:latin typeface="+mn-lt"/>
              </a:rPr>
              <a:t>, какую информацию аудитория при </a:t>
            </a:r>
            <a:r>
              <a:rPr lang="ru-RU" sz="2000" b="1" dirty="0" smtClean="0">
                <a:latin typeface="+mn-lt"/>
              </a:rPr>
              <a:t>получает</a:t>
            </a:r>
            <a:r>
              <a:rPr lang="ru-RU" sz="2000" dirty="0">
                <a:latin typeface="+mn-lt"/>
              </a:rPr>
              <a:t>.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Нужно </a:t>
            </a:r>
            <a:r>
              <a:rPr lang="ru-RU" sz="2000" dirty="0">
                <a:latin typeface="+mn-lt"/>
              </a:rPr>
              <a:t>говорить так, чтобы большая часть слушателей почувствовала: вы понимаете их стремления и желания, говорите для них и обращаетесь к каждому из них персонально. Если вы будете действовать именно так, тогда: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а</a:t>
            </a:r>
            <a:r>
              <a:rPr lang="ru-RU" sz="2000" dirty="0">
                <a:latin typeface="+mn-lt"/>
              </a:rPr>
              <a:t>) гораздо больше слушателей, чем вы думаете, просто не обратят внимание на ваше волнение или же снисходительно отнесутся к нему, потому что интересуются, прежде всего, собой и своими делами</a:t>
            </a:r>
            <a:r>
              <a:rPr lang="ru-RU" sz="2000" dirty="0" smtClean="0">
                <a:latin typeface="+mn-lt"/>
              </a:rPr>
              <a:t>.</a:t>
            </a:r>
          </a:p>
          <a:p>
            <a:pPr marL="0" indent="0"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 </a:t>
            </a:r>
            <a:r>
              <a:rPr lang="ru-RU" sz="2000" dirty="0">
                <a:latin typeface="+mn-lt"/>
              </a:rPr>
              <a:t>б) ваше волнение улетучивается тем скорее, чем больше внимания вы уделяете другим людям, а не собственным ощущениям. </a:t>
            </a:r>
          </a:p>
        </p:txBody>
      </p:sp>
    </p:spTree>
    <p:extLst>
      <p:ext uri="{BB962C8B-B14F-4D97-AF65-F5344CB8AC3E}">
        <p14:creationId xmlns:p14="http://schemas.microsoft.com/office/powerpoint/2010/main" val="402403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3 «Извинения» </a:t>
            </a:r>
            <a:r>
              <a:rPr lang="ru-RU" sz="2000" dirty="0" smtClean="0">
                <a:latin typeface="+mn-lt"/>
              </a:rPr>
              <a:t/>
            </a:r>
            <a:br>
              <a:rPr lang="ru-RU" sz="2000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2000" dirty="0">
              <a:latin typeface="+mn-lt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Начинающие ораторы любят извиняться, предлагая снять с них вину за плохое качество доклада. Поэтому следует уметь превратить недостаток в достоинство. </a:t>
            </a:r>
          </a:p>
          <a:p>
            <a:pPr marL="0" indent="0">
              <a:lnSpc>
                <a:spcPct val="150000"/>
              </a:lnSpc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653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4 </a:t>
            </a:r>
            <a:r>
              <a:rPr lang="ru-RU" sz="2800" b="1" dirty="0" smtClean="0">
                <a:latin typeface="+mn-lt"/>
              </a:rPr>
              <a:t> </a:t>
            </a:r>
            <a:r>
              <a:rPr lang="ru-RU" sz="2800" dirty="0" smtClean="0">
                <a:latin typeface="+mn-lt"/>
              </a:rPr>
              <a:t>«Мимика»</a:t>
            </a:r>
            <a:endParaRPr lang="ru-RU" sz="28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50848"/>
            <a:ext cx="10515600" cy="4864661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Лицевыми </a:t>
            </a:r>
            <a:r>
              <a:rPr lang="ru-RU" sz="2000" dirty="0">
                <a:latin typeface="+mn-lt"/>
              </a:rPr>
              <a:t>мышцами трудно управлять без тренировки. Психологические исследования показали, что области глаз оратора публика уделяет в раз больше внимания, чем любой другой части лица.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Брови </a:t>
            </a:r>
            <a:r>
              <a:rPr lang="ru-RU" sz="2000" dirty="0">
                <a:latin typeface="+mn-lt"/>
              </a:rPr>
              <a:t>- главный элемент </a:t>
            </a:r>
            <a:r>
              <a:rPr lang="ru-RU" sz="2000" dirty="0" smtClean="0">
                <a:latin typeface="+mn-lt"/>
              </a:rPr>
              <a:t>мимики</a:t>
            </a:r>
            <a:r>
              <a:rPr lang="ru-RU" sz="2000" dirty="0">
                <a:latin typeface="+mn-lt"/>
              </a:rPr>
              <a:t>, они не только указывают на эмоции, но и управляют ими. Высоко поднятые брови - признак неуверенности и некомпетентности. </a:t>
            </a:r>
            <a:endParaRPr lang="ru-RU" sz="2000" dirty="0" smtClean="0">
              <a:latin typeface="+mn-lt"/>
            </a:endParaRPr>
          </a:p>
          <a:p>
            <a:pPr marL="0" indent="0">
              <a:lnSpc>
                <a:spcPct val="150000"/>
              </a:lnSpc>
              <a:buNone/>
            </a:pPr>
            <a:endParaRPr lang="ru-RU" sz="2000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Смеющиеся </a:t>
            </a:r>
            <a:r>
              <a:rPr lang="ru-RU" sz="2000" dirty="0">
                <a:latin typeface="+mn-lt"/>
              </a:rPr>
              <a:t>глаза и прямые брови - это как раз то, что нужно. </a:t>
            </a:r>
          </a:p>
        </p:txBody>
      </p:sp>
    </p:spTree>
    <p:extLst>
      <p:ext uri="{BB962C8B-B14F-4D97-AF65-F5344CB8AC3E}">
        <p14:creationId xmlns:p14="http://schemas.microsoft.com/office/powerpoint/2010/main" val="2325796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5 «Подбор слов» </a:t>
            </a:r>
            <a:r>
              <a:rPr lang="ru-RU" sz="2000" b="1" dirty="0" smtClean="0">
                <a:latin typeface="+mn-lt"/>
              </a:rPr>
              <a:t/>
            </a:r>
            <a:br>
              <a:rPr lang="ru-RU" sz="2000" b="1" dirty="0" smtClean="0">
                <a:latin typeface="+mn-lt"/>
              </a:rPr>
            </a:br>
            <a:endParaRPr lang="ru-RU" sz="2000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000" dirty="0" smtClean="0">
                <a:latin typeface="+mn-lt"/>
              </a:rPr>
              <a:t>Отрицательные </a:t>
            </a:r>
            <a:r>
              <a:rPr lang="ru-RU" sz="2000" dirty="0">
                <a:latin typeface="+mn-lt"/>
              </a:rPr>
              <a:t>частицы воспринимаются позднее, чем остальные слова, а часто вообще не воспринимаются. Поэтому постоянное использование таких конструкций как «...не принесет убытков», «...не плохо», «...не боимся прилагать усилия», «...не хочу вызвать у вас скуку длинными статистическими выкладками» вызывают у слушателя эффект, противоположный ожиданиям оратора. </a:t>
            </a:r>
          </a:p>
        </p:txBody>
      </p:sp>
    </p:spTree>
    <p:extLst>
      <p:ext uri="{BB962C8B-B14F-4D97-AF65-F5344CB8AC3E}">
        <p14:creationId xmlns:p14="http://schemas.microsoft.com/office/powerpoint/2010/main" val="3084974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+mn-lt"/>
              </a:rPr>
              <a:t>Ошибка 6 «Отсутствие юмора» </a:t>
            </a:r>
            <a:r>
              <a:rPr lang="ru-RU" sz="2800" b="1" dirty="0" smtClean="0">
                <a:latin typeface="+mn-lt"/>
              </a:rPr>
              <a:t/>
            </a:r>
            <a:br>
              <a:rPr lang="ru-RU" sz="2800" b="1" dirty="0" smtClean="0">
                <a:latin typeface="+mn-lt"/>
              </a:rPr>
            </a:b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000" dirty="0">
              <a:latin typeface="+mn-lt"/>
            </a:endParaRPr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     Лучше </a:t>
            </a:r>
            <a:r>
              <a:rPr lang="ru-RU" sz="2000" dirty="0">
                <a:latin typeface="+mn-lt"/>
              </a:rPr>
              <a:t>информативной речи - только интересная речь! Добавьте в свою серьезную речь забавную историю.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dirty="0" smtClean="0">
                <a:latin typeface="+mn-lt"/>
              </a:rPr>
              <a:t>Людям </a:t>
            </a:r>
            <a:r>
              <a:rPr lang="ru-RU" sz="2000" dirty="0">
                <a:latin typeface="+mn-lt"/>
              </a:rPr>
              <a:t>нужно периодически отдыхать. </a:t>
            </a:r>
            <a:endParaRPr lang="ru-RU" sz="2000" dirty="0" smtClean="0">
              <a:latin typeface="+mn-lt"/>
            </a:endParaRPr>
          </a:p>
          <a:p>
            <a:pPr marL="0" indent="0">
              <a:buNone/>
            </a:pPr>
            <a:r>
              <a:rPr lang="ru-RU" sz="2000" dirty="0">
                <a:latin typeface="+mn-lt"/>
              </a:rPr>
              <a:t> </a:t>
            </a:r>
            <a:r>
              <a:rPr lang="ru-RU" sz="2000" dirty="0" smtClean="0">
                <a:latin typeface="+mn-lt"/>
              </a:rPr>
              <a:t>     </a:t>
            </a:r>
            <a:endParaRPr lang="ru-RU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92592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79</TotalTime>
  <Words>1233</Words>
  <Application>Microsoft Office PowerPoint</Application>
  <PresentationFormat>Широкоэкранный</PresentationFormat>
  <Paragraphs>93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7" baseType="lpstr">
      <vt:lpstr>Arial</vt:lpstr>
      <vt:lpstr>Bookman Old Style</vt:lpstr>
      <vt:lpstr>Franklin Gothic Book</vt:lpstr>
      <vt:lpstr>Wingdings 2</vt:lpstr>
      <vt:lpstr>Техническая</vt:lpstr>
      <vt:lpstr> краевое государственное автономное профессиональное образовательное  учреждение «Лесозаводский индустриальный колледж» (КГА ПОУ «ЛИК»)     Дисциплина: «Управленческая психология и профессиональная этика» ТЕМА: «Публичное выступление»   Специальность:23.02.01  Организация перевозок и управления на транспорте (автомобильном) (очная форма обучения)  Группа ОП-21</vt:lpstr>
      <vt:lpstr>Понятие публичного выступления </vt:lpstr>
      <vt:lpstr>Презентация PowerPoint</vt:lpstr>
      <vt:lpstr>Ошибки публичного выступления.  Ошибка 1 «Несоответствие»  </vt:lpstr>
      <vt:lpstr>Ошибка 2 «Оправдания» </vt:lpstr>
      <vt:lpstr>Ошибка 3 «Извинения»  </vt:lpstr>
      <vt:lpstr>Ошибка 4  «Мимика»</vt:lpstr>
      <vt:lpstr>Ошибка 5 «Подбор слов»  </vt:lpstr>
      <vt:lpstr>Ошибка 6 «Отсутствие юмора»  </vt:lpstr>
      <vt:lpstr>Ошибка 7 «Всезнайство»   </vt:lpstr>
      <vt:lpstr>Ошибка 8 «Суетливость»  </vt:lpstr>
      <vt:lpstr>Ошибка 9 «Монотонность» </vt:lpstr>
      <vt:lpstr>Ошибка 10 «Отсутствие пауз» </vt:lpstr>
      <vt:lpstr>Правила успешного публичного выступления  Подготовка речи </vt:lpstr>
      <vt:lpstr>Подготовив «скелет», начинайте наращивать на нем «мускулы»: </vt:lpstr>
      <vt:lpstr>Введение</vt:lpstr>
      <vt:lpstr>Заключительная часть</vt:lpstr>
      <vt:lpstr>Место выступления</vt:lpstr>
      <vt:lpstr>Одежда</vt:lpstr>
      <vt:lpstr>Презентация PowerPoint</vt:lpstr>
      <vt:lpstr>Рекомендовано для людей, которые хотят научиться выступать публично</vt:lpstr>
      <vt:lpstr>Домашнее задание: Смотрим, конспектируем, пользуемся.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Публичное выступление</dc:title>
  <dc:creator>Пользователь</dc:creator>
  <cp:lastModifiedBy>Пользователь</cp:lastModifiedBy>
  <cp:revision>11</cp:revision>
  <dcterms:created xsi:type="dcterms:W3CDTF">2018-11-15T12:38:13Z</dcterms:created>
  <dcterms:modified xsi:type="dcterms:W3CDTF">2020-03-24T03:24:56Z</dcterms:modified>
</cp:coreProperties>
</file>