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4" autoAdjust="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03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katalevska@mail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04" y="158497"/>
            <a:ext cx="8458200" cy="4494639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краевое государственное автономное профессиональное образовательное 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учреждение «Лесозаводский индустриальный колледж» (КГА ПОУ «ЛИК»)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Дисциплина: «Психология общения»</a:t>
            </a:r>
            <a:br>
              <a:rPr lang="ru-RU" sz="2000" b="1" dirty="0" smtClean="0"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ТЕМА: «Ведение деловых переговоров»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sz="20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Группа – </a:t>
            </a:r>
            <a:r>
              <a:rPr lang="ru-RU" sz="2000" b="1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ОП-31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9728" y="5352288"/>
            <a:ext cx="9034272" cy="1505712"/>
          </a:xfrm>
        </p:spPr>
        <p:txBody>
          <a:bodyPr>
            <a:normAutofit fontScale="32500" lnSpcReduction="20000"/>
          </a:bodyPr>
          <a:lstStyle/>
          <a:p>
            <a:pPr algn="ctr"/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ru-RU" sz="72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ru-RU" sz="7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ru-RU" sz="7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7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Преподаватель психологии общения - </a:t>
            </a:r>
            <a:r>
              <a:rPr lang="ru-RU" sz="7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Каталевская</a:t>
            </a:r>
            <a:r>
              <a:rPr lang="ru-RU" sz="7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Ю.М.</a:t>
            </a:r>
          </a:p>
          <a:p>
            <a:pPr algn="ctr"/>
            <a:endParaRPr lang="ru-RU" sz="7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ru-RU" sz="7200" dirty="0" smtClean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+mn-lt"/>
              </a:rPr>
              <a:t>Разведка</a:t>
            </a:r>
            <a:endParaRPr lang="ru-RU" sz="20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+mn-lt"/>
              </a:rPr>
              <a:t>Что </a:t>
            </a:r>
            <a:r>
              <a:rPr lang="ru-RU" sz="2000" dirty="0">
                <a:latin typeface="+mn-lt"/>
              </a:rPr>
              <a:t>стоит знать о компании / </a:t>
            </a:r>
            <a:r>
              <a:rPr lang="ru-RU" sz="2000" dirty="0" smtClean="0">
                <a:latin typeface="+mn-lt"/>
              </a:rPr>
              <a:t>переговорщике</a:t>
            </a:r>
          </a:p>
          <a:p>
            <a:r>
              <a:rPr lang="ru-RU" sz="2000" dirty="0" smtClean="0">
                <a:latin typeface="+mn-lt"/>
              </a:rPr>
              <a:t>Стратегическая </a:t>
            </a:r>
            <a:r>
              <a:rPr lang="ru-RU" sz="2000" dirty="0">
                <a:latin typeface="+mn-lt"/>
              </a:rPr>
              <a:t>позиция компании / переговорщика лично, ее/его цели? </a:t>
            </a:r>
            <a:endParaRPr lang="ru-RU" sz="2000" dirty="0" smtClean="0">
              <a:latin typeface="+mn-lt"/>
            </a:endParaRPr>
          </a:p>
          <a:p>
            <a:r>
              <a:rPr lang="ru-RU" sz="2000" dirty="0" smtClean="0">
                <a:latin typeface="+mn-lt"/>
              </a:rPr>
              <a:t>Тенденции </a:t>
            </a:r>
            <a:r>
              <a:rPr lang="ru-RU" sz="2000" dirty="0">
                <a:latin typeface="+mn-lt"/>
              </a:rPr>
              <a:t>в сегменте бизнеса компании / события, которые могли повлиять на переговорщика лично? </a:t>
            </a:r>
          </a:p>
          <a:p>
            <a:r>
              <a:rPr lang="ru-RU" sz="2000" dirty="0" smtClean="0">
                <a:latin typeface="+mn-lt"/>
              </a:rPr>
              <a:t>Основные </a:t>
            </a:r>
            <a:r>
              <a:rPr lang="ru-RU" sz="2000" dirty="0">
                <a:latin typeface="+mn-lt"/>
              </a:rPr>
              <a:t>конкуренты компании / центры влияния, полномочия переговорщика лично? </a:t>
            </a:r>
            <a:endParaRPr lang="ru-RU" sz="2000" dirty="0" smtClean="0">
              <a:latin typeface="+mn-lt"/>
            </a:endParaRPr>
          </a:p>
          <a:p>
            <a:r>
              <a:rPr lang="ru-RU" sz="2000" dirty="0" smtClean="0">
                <a:latin typeface="+mn-lt"/>
              </a:rPr>
              <a:t>Жизненный </a:t>
            </a:r>
            <a:r>
              <a:rPr lang="ru-RU" sz="2000" dirty="0">
                <a:latin typeface="+mn-lt"/>
              </a:rPr>
              <a:t>цикл компании / возраст переговорщика лично? </a:t>
            </a:r>
          </a:p>
          <a:p>
            <a:r>
              <a:rPr lang="ru-RU" sz="2000" dirty="0" smtClean="0">
                <a:latin typeface="+mn-lt"/>
              </a:rPr>
              <a:t>Финансово-хозяйственное </a:t>
            </a:r>
            <a:r>
              <a:rPr lang="ru-RU" sz="2000" dirty="0">
                <a:latin typeface="+mn-lt"/>
              </a:rPr>
              <a:t>состояние компании /состояние, ступени карьеры переговорщика лично? </a:t>
            </a:r>
            <a:endParaRPr lang="ru-RU" sz="2000" dirty="0" smtClean="0">
              <a:latin typeface="+mn-lt"/>
            </a:endParaRPr>
          </a:p>
          <a:p>
            <a:r>
              <a:rPr lang="ru-RU" sz="2000" dirty="0" smtClean="0">
                <a:latin typeface="+mn-lt"/>
              </a:rPr>
              <a:t>Ограничения</a:t>
            </a:r>
            <a:r>
              <a:rPr lang="ru-RU" sz="2000" dirty="0">
                <a:latin typeface="+mn-lt"/>
              </a:rPr>
              <a:t>, проблемы? Вы пришли решить его проблему, предотвратить его риски </a:t>
            </a:r>
            <a:r>
              <a:rPr lang="ru-RU" sz="2000" dirty="0" smtClean="0">
                <a:latin typeface="+mn-lt"/>
              </a:rPr>
              <a:t>.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+mn-lt"/>
              </a:rPr>
              <a:t>Подготовка технических материалов в рамках профессиональной компетенции </a:t>
            </a:r>
            <a:endParaRPr lang="ru-RU" sz="20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8773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000" dirty="0" smtClean="0">
              <a:latin typeface="+mn-lt"/>
            </a:endParaRPr>
          </a:p>
          <a:p>
            <a:r>
              <a:rPr lang="ru-RU" sz="2000" dirty="0" smtClean="0">
                <a:latin typeface="+mn-lt"/>
              </a:rPr>
              <a:t>А </a:t>
            </a:r>
            <a:r>
              <a:rPr lang="ru-RU" sz="2000" dirty="0">
                <a:latin typeface="+mn-lt"/>
              </a:rPr>
              <a:t>что мы будем показывать? </a:t>
            </a:r>
            <a:endParaRPr lang="ru-RU" sz="2000" dirty="0" smtClean="0">
              <a:latin typeface="+mn-lt"/>
            </a:endParaRPr>
          </a:p>
          <a:p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Уважайте время другого человека – Создайте материалы, которые будут двигать переговоры вперед </a:t>
            </a:r>
            <a:endParaRPr lang="ru-RU" sz="2000" dirty="0" smtClean="0">
              <a:latin typeface="+mn-lt"/>
            </a:endParaRPr>
          </a:p>
          <a:p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Опирайтесь не на продукт, а на решение проблем клиента </a:t>
            </a:r>
          </a:p>
          <a:p>
            <a:r>
              <a:rPr lang="ru-RU" sz="2000" dirty="0" smtClean="0">
                <a:latin typeface="+mn-lt"/>
              </a:rPr>
              <a:t>Предложите </a:t>
            </a:r>
            <a:r>
              <a:rPr lang="ru-RU" sz="2000" dirty="0">
                <a:latin typeface="+mn-lt"/>
              </a:rPr>
              <a:t>выбор альтернативных вариантов – Обоснуйте ваш выбор </a:t>
            </a:r>
            <a:endParaRPr lang="ru-RU" sz="2000" dirty="0" smtClean="0">
              <a:latin typeface="+mn-lt"/>
            </a:endParaRPr>
          </a:p>
          <a:p>
            <a:r>
              <a:rPr lang="ru-RU" sz="2000" dirty="0" smtClean="0">
                <a:latin typeface="+mn-lt"/>
              </a:rPr>
              <a:t>Подготовка </a:t>
            </a:r>
            <a:r>
              <a:rPr lang="ru-RU" sz="2000" dirty="0">
                <a:latin typeface="+mn-lt"/>
              </a:rPr>
              <a:t>имиджа, </a:t>
            </a:r>
            <a:r>
              <a:rPr lang="ru-RU" sz="2000" dirty="0" smtClean="0">
                <a:latin typeface="+mn-lt"/>
              </a:rPr>
              <a:t>стиля</a:t>
            </a:r>
          </a:p>
          <a:p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Дьявол кроется в мелочах – Будьте самими собой </a:t>
            </a:r>
          </a:p>
          <a:p>
            <a:r>
              <a:rPr lang="ru-RU" sz="2000" dirty="0" smtClean="0">
                <a:latin typeface="+mn-lt"/>
              </a:rPr>
              <a:t>Соблюдайте </a:t>
            </a:r>
            <a:r>
              <a:rPr lang="ru-RU" sz="2000" dirty="0">
                <a:latin typeface="+mn-lt"/>
              </a:rPr>
              <a:t>деловой </a:t>
            </a:r>
            <a:r>
              <a:rPr lang="ru-RU" sz="2000" dirty="0" err="1" smtClean="0">
                <a:latin typeface="+mn-lt"/>
              </a:rPr>
              <a:t>дресс-код</a:t>
            </a:r>
            <a:endParaRPr lang="ru-RU" sz="2000" dirty="0" smtClean="0">
              <a:latin typeface="+mn-lt"/>
            </a:endParaRPr>
          </a:p>
          <a:p>
            <a:endParaRPr lang="ru-RU" sz="20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+mn-lt"/>
              </a:rPr>
              <a:t>Типы переговорщиков </a:t>
            </a:r>
            <a:endParaRPr lang="ru-RU" sz="2000" dirty="0"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402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indent="44958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44444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Название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44444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Как себя проявляет в переговорах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44444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Как действовать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Трусливый – «подросток», «овца»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Отступает под давлением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Не давить </a:t>
                      </a:r>
                      <a:r>
                        <a:rPr lang="ru-RU" sz="1800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– может согласиться на невыполнимые для себя условия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Агрессивный – «танк», «осел»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Одно мнение мое, второе неправильное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Отступить</a:t>
                      </a:r>
                      <a:r>
                        <a:rPr lang="ru-RU" sz="1800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, пропустить – не впадать в эмоции, </a:t>
                      </a:r>
                      <a:r>
                        <a:rPr lang="ru-RU" sz="1800" b="1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начать сначала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Хитрый – «лиса»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Манипулятор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Игнорировать </a:t>
                      </a:r>
                      <a:r>
                        <a:rPr lang="ru-RU" sz="1800" b="1" dirty="0" smtClean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манипуляции</a:t>
                      </a:r>
                      <a:r>
                        <a:rPr lang="ru-RU" sz="1800" dirty="0" smtClean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800" baseline="0" dirty="0" smtClean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применить </a:t>
                      </a:r>
                      <a:r>
                        <a:rPr lang="ru-RU" sz="1800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метод заезженной пластинки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Мудрый – «лидер», «сова»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Предпочитает слушать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Быть самим собой</a:t>
                      </a:r>
                      <a:r>
                        <a:rPr lang="ru-RU" sz="1800" dirty="0">
                          <a:solidFill>
                            <a:srgbClr val="444444"/>
                          </a:solidFill>
                          <a:latin typeface="Open Sans"/>
                          <a:ea typeface="Times New Roman"/>
                          <a:cs typeface="Times New Roman"/>
                        </a:rPr>
                        <a:t>, быть открытым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922114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Что мешает конструктивным переговорам? </a:t>
            </a:r>
            <a:endParaRPr lang="ru-RU" sz="20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+mn-lt"/>
              </a:rPr>
              <a:t>Ваши </a:t>
            </a:r>
            <a:r>
              <a:rPr lang="ru-RU" sz="2000" dirty="0">
                <a:latin typeface="+mn-lt"/>
              </a:rPr>
              <a:t>боевые </a:t>
            </a:r>
            <a:r>
              <a:rPr lang="ru-RU" sz="2000" dirty="0" smtClean="0">
                <a:latin typeface="+mn-lt"/>
              </a:rPr>
              <a:t>навыки</a:t>
            </a:r>
          </a:p>
          <a:p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Эмоции оппонента – Позиции оппонента – Амбиции оппонента – Ресурсы оппонента </a:t>
            </a:r>
            <a:endParaRPr lang="ru-RU" sz="2000" dirty="0" smtClean="0">
              <a:latin typeface="+mn-lt"/>
            </a:endParaRPr>
          </a:p>
          <a:p>
            <a:r>
              <a:rPr lang="ru-RU" sz="2000" dirty="0" smtClean="0">
                <a:latin typeface="+mn-lt"/>
              </a:rPr>
              <a:t>Требования </a:t>
            </a:r>
            <a:r>
              <a:rPr lang="ru-RU" sz="2000" dirty="0">
                <a:latin typeface="+mn-lt"/>
              </a:rPr>
              <a:t>– Это ограничения, которые выданы переговорщику сверху, это его предел полномочий – Возможно, это его нижний предел сделки</a:t>
            </a:r>
            <a:r>
              <a:rPr lang="ru-RU" sz="2000" dirty="0" smtClean="0">
                <a:latin typeface="+mn-lt"/>
              </a:rPr>
              <a:t>.</a:t>
            </a:r>
          </a:p>
          <a:p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Не пытайтесь оспорить – найдите параметры сделки, которые устроят всех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+mn-lt"/>
              </a:rPr>
              <a:t>Анализ картины мира оппонента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ru-RU" sz="2000" b="1" dirty="0" smtClean="0">
                <a:latin typeface="+mn-lt"/>
              </a:rPr>
              <a:t>На что </a:t>
            </a:r>
            <a:r>
              <a:rPr lang="ru-RU" sz="2000" b="1" dirty="0">
                <a:latin typeface="+mn-lt"/>
              </a:rPr>
              <a:t>делать </a:t>
            </a:r>
            <a:r>
              <a:rPr lang="ru-RU" sz="2000" b="1" dirty="0" smtClean="0">
                <a:latin typeface="+mn-lt"/>
              </a:rPr>
              <a:t>акцент:</a:t>
            </a:r>
          </a:p>
          <a:p>
            <a:pPr lvl="0"/>
            <a:r>
              <a:rPr lang="ru-RU" sz="2000" dirty="0" smtClean="0">
                <a:latin typeface="+mn-lt"/>
              </a:rPr>
              <a:t>Эффективность</a:t>
            </a:r>
          </a:p>
          <a:p>
            <a:pPr lvl="0"/>
            <a:r>
              <a:rPr lang="ru-RU" sz="2000" dirty="0" smtClean="0">
                <a:latin typeface="+mn-lt"/>
              </a:rPr>
              <a:t>Результат</a:t>
            </a:r>
            <a:r>
              <a:rPr lang="ru-RU" sz="2000" dirty="0">
                <a:latin typeface="+mn-lt"/>
              </a:rPr>
              <a:t>, прибыльность </a:t>
            </a:r>
            <a:endParaRPr lang="ru-RU" sz="2000" dirty="0" smtClean="0">
              <a:latin typeface="+mn-lt"/>
            </a:endParaRPr>
          </a:p>
          <a:p>
            <a:pPr lvl="0"/>
            <a:r>
              <a:rPr lang="ru-RU" sz="2000" dirty="0" smtClean="0">
                <a:latin typeface="+mn-lt"/>
              </a:rPr>
              <a:t>Бюрократизм</a:t>
            </a:r>
          </a:p>
          <a:p>
            <a:pPr lvl="0"/>
            <a:r>
              <a:rPr lang="ru-RU" sz="2000" dirty="0" smtClean="0">
                <a:latin typeface="+mn-lt"/>
              </a:rPr>
              <a:t>Контроль </a:t>
            </a:r>
          </a:p>
          <a:p>
            <a:pPr lvl="0"/>
            <a:r>
              <a:rPr lang="ru-RU" sz="2000" dirty="0" smtClean="0">
                <a:latin typeface="+mn-lt"/>
              </a:rPr>
              <a:t>Инновации «Ты </a:t>
            </a:r>
            <a:r>
              <a:rPr lang="ru-RU" sz="2000" dirty="0">
                <a:latin typeface="+mn-lt"/>
              </a:rPr>
              <a:t>будешь </a:t>
            </a:r>
            <a:r>
              <a:rPr lang="ru-RU" sz="2000" dirty="0" smtClean="0">
                <a:latin typeface="+mn-lt"/>
              </a:rPr>
              <a:t>первым»</a:t>
            </a:r>
          </a:p>
          <a:p>
            <a:pPr lvl="0"/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Социальная </a:t>
            </a:r>
            <a:r>
              <a:rPr lang="ru-RU" sz="2000" dirty="0" smtClean="0">
                <a:latin typeface="+mn-lt"/>
              </a:rPr>
              <a:t>«Люди </a:t>
            </a:r>
            <a:r>
              <a:rPr lang="ru-RU" sz="2000" dirty="0">
                <a:latin typeface="+mn-lt"/>
              </a:rPr>
              <a:t>будут тебе </a:t>
            </a:r>
            <a:r>
              <a:rPr lang="ru-RU" sz="2000" dirty="0" smtClean="0">
                <a:latin typeface="+mn-lt"/>
              </a:rPr>
              <a:t>благодарны»</a:t>
            </a:r>
            <a:endParaRPr lang="ru-RU" sz="2000" dirty="0">
              <a:latin typeface="+mn-lt"/>
            </a:endParaRPr>
          </a:p>
          <a:p>
            <a:endParaRPr lang="ru-RU" sz="2000" dirty="0">
              <a:latin typeface="+mn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+mn-lt"/>
              </a:rPr>
              <a:t>Порядок принятия решений и агенты влияния 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>
                <a:latin typeface="+mn-lt"/>
              </a:rPr>
              <a:t>А </a:t>
            </a:r>
            <a:r>
              <a:rPr lang="ru-RU" sz="2000" dirty="0">
                <a:latin typeface="+mn-lt"/>
              </a:rPr>
              <a:t>с кем мы, собственно, говорим</a:t>
            </a:r>
            <a:r>
              <a:rPr lang="ru-RU" sz="2000" dirty="0" smtClean="0">
                <a:latin typeface="+mn-lt"/>
              </a:rPr>
              <a:t>?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– Требуется ли </a:t>
            </a:r>
            <a:r>
              <a:rPr lang="ru-RU" sz="2000" dirty="0" smtClean="0">
                <a:latin typeface="+mn-lt"/>
              </a:rPr>
              <a:t>решение, </a:t>
            </a:r>
            <a:r>
              <a:rPr lang="ru-RU" sz="2000" dirty="0">
                <a:latin typeface="+mn-lt"/>
              </a:rPr>
              <a:t>одобрение, согласование вышестоящего</a:t>
            </a:r>
            <a:r>
              <a:rPr lang="ru-RU" sz="2000" dirty="0" smtClean="0">
                <a:latin typeface="+mn-lt"/>
              </a:rPr>
              <a:t>?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– По какому пути согласований пойдет решение? </a:t>
            </a:r>
            <a:endParaRPr lang="ru-RU" sz="2000" dirty="0" smtClean="0">
              <a:latin typeface="+mn-lt"/>
            </a:endParaRPr>
          </a:p>
          <a:p>
            <a:pPr>
              <a:buNone/>
            </a:pPr>
            <a:r>
              <a:rPr lang="ru-RU" sz="2000" dirty="0" smtClean="0">
                <a:latin typeface="+mn-lt"/>
              </a:rPr>
              <a:t>– </a:t>
            </a:r>
            <a:r>
              <a:rPr lang="ru-RU" sz="2000" dirty="0">
                <a:latin typeface="+mn-lt"/>
              </a:rPr>
              <a:t>Сколько на это уйдет времени? </a:t>
            </a:r>
            <a:endParaRPr lang="ru-RU" sz="2000" dirty="0" smtClean="0">
              <a:latin typeface="+mn-lt"/>
            </a:endParaRPr>
          </a:p>
          <a:p>
            <a:pPr>
              <a:buNone/>
            </a:pPr>
            <a:r>
              <a:rPr lang="ru-RU" sz="2000" dirty="0" smtClean="0">
                <a:latin typeface="+mn-lt"/>
              </a:rPr>
              <a:t>– </a:t>
            </a:r>
            <a:r>
              <a:rPr lang="ru-RU" sz="2000" dirty="0">
                <a:latin typeface="+mn-lt"/>
              </a:rPr>
              <a:t>Нужно ли помочь убедить других? </a:t>
            </a:r>
            <a:endParaRPr lang="ru-RU" sz="2000" dirty="0" smtClean="0">
              <a:latin typeface="+mn-lt"/>
            </a:endParaRPr>
          </a:p>
          <a:p>
            <a:pPr>
              <a:buNone/>
            </a:pPr>
            <a:r>
              <a:rPr lang="ru-RU" sz="2000" dirty="0" smtClean="0">
                <a:latin typeface="+mn-lt"/>
              </a:rPr>
              <a:t>– </a:t>
            </a:r>
            <a:r>
              <a:rPr lang="ru-RU" sz="2000" dirty="0">
                <a:latin typeface="+mn-lt"/>
              </a:rPr>
              <a:t>Чьи проблемы решаем?  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+mn-lt"/>
              </a:rPr>
              <a:t>Переговоры с группой 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+mn-lt"/>
              </a:rPr>
              <a:t>– </a:t>
            </a:r>
            <a:r>
              <a:rPr lang="ru-RU" sz="2000" dirty="0">
                <a:latin typeface="+mn-lt"/>
              </a:rPr>
              <a:t>Уделяйте внимание </a:t>
            </a:r>
            <a:r>
              <a:rPr lang="ru-RU" sz="2000" dirty="0" smtClean="0">
                <a:latin typeface="+mn-lt"/>
              </a:rPr>
              <a:t>лидеру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 – Выявите </a:t>
            </a:r>
            <a:r>
              <a:rPr lang="ru-RU" sz="2000" dirty="0">
                <a:latin typeface="+mn-lt"/>
              </a:rPr>
              <a:t>серых </a:t>
            </a:r>
            <a:r>
              <a:rPr lang="ru-RU" sz="2000" dirty="0" smtClean="0">
                <a:latin typeface="+mn-lt"/>
              </a:rPr>
              <a:t>кардиналов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– Отвечайте всем по </a:t>
            </a:r>
            <a:r>
              <a:rPr lang="ru-RU" sz="2000" dirty="0" smtClean="0">
                <a:latin typeface="+mn-lt"/>
              </a:rPr>
              <a:t>порядку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 – Молчание </a:t>
            </a:r>
            <a:r>
              <a:rPr lang="ru-RU" sz="2000" dirty="0">
                <a:latin typeface="+mn-lt"/>
              </a:rPr>
              <a:t>– не знак согласия </a:t>
            </a:r>
            <a:endParaRPr lang="ru-RU" sz="2000" dirty="0" smtClean="0">
              <a:latin typeface="+mn-lt"/>
            </a:endParaRPr>
          </a:p>
          <a:p>
            <a:pPr>
              <a:buNone/>
            </a:pPr>
            <a:r>
              <a:rPr lang="ru-RU" sz="2000" dirty="0" smtClean="0">
                <a:latin typeface="+mn-lt"/>
              </a:rPr>
              <a:t>– Сохраняйте спокойствие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– Отключите боевые </a:t>
            </a:r>
            <a:r>
              <a:rPr lang="ru-RU" sz="2000" dirty="0" smtClean="0">
                <a:latin typeface="+mn-lt"/>
              </a:rPr>
              <a:t>рефлексы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– </a:t>
            </a:r>
            <a:r>
              <a:rPr lang="ru-RU" sz="2000" dirty="0" smtClean="0">
                <a:latin typeface="+mn-lt"/>
              </a:rPr>
              <a:t>Наблюдайте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– Держите в голове </a:t>
            </a:r>
            <a:r>
              <a:rPr lang="ru-RU" sz="2000" dirty="0" smtClean="0">
                <a:latin typeface="+mn-lt"/>
              </a:rPr>
              <a:t>цель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+mn-lt"/>
              </a:rPr>
              <a:t>Есть ли жизнь после переговоров</a:t>
            </a:r>
            <a:r>
              <a:rPr lang="ru-RU" sz="2400" b="1" dirty="0" smtClean="0">
                <a:latin typeface="+mn-lt"/>
              </a:rPr>
              <a:t> ?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 smtClean="0">
                <a:latin typeface="+mn-lt"/>
              </a:rPr>
              <a:t>Подписание контракта</a:t>
            </a:r>
          </a:p>
          <a:p>
            <a:r>
              <a:rPr lang="ru-RU" sz="2000" dirty="0" smtClean="0">
                <a:latin typeface="+mn-lt"/>
              </a:rPr>
              <a:t>Анализ эффективной техники</a:t>
            </a:r>
          </a:p>
          <a:p>
            <a:r>
              <a:rPr lang="ru-RU" sz="2000" dirty="0" smtClean="0">
                <a:latin typeface="+mn-lt"/>
              </a:rPr>
              <a:t>Работа над ошибками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r>
              <a:rPr lang="ru-RU" sz="2700" dirty="0" smtClean="0">
                <a:latin typeface="+mn-lt"/>
              </a:rPr>
              <a:t>Пример №1 Кейс из личной практики Игоря </a:t>
            </a:r>
            <a:r>
              <a:rPr lang="ru-RU" sz="2700" dirty="0" err="1" smtClean="0">
                <a:latin typeface="+mn-lt"/>
              </a:rPr>
              <a:t>Рызова</a:t>
            </a:r>
            <a:r>
              <a:rPr lang="ru-RU" sz="2700" dirty="0" smtClean="0">
                <a:latin typeface="+mn-lt"/>
              </a:rPr>
              <a:t/>
            </a:r>
            <a:br>
              <a:rPr lang="ru-RU" sz="2700" dirty="0" smtClean="0">
                <a:latin typeface="+mn-lt"/>
              </a:rPr>
            </a:br>
            <a:r>
              <a:rPr lang="ru-RU" sz="2700" dirty="0" smtClean="0">
                <a:latin typeface="+mn-lt"/>
              </a:rPr>
              <a:t> (бизнес-тренер)</a:t>
            </a:r>
            <a:r>
              <a:rPr lang="ru-RU" sz="2000" dirty="0" smtClean="0">
                <a:latin typeface="+mn-lt"/>
              </a:rPr>
              <a:t/>
            </a:r>
            <a:br>
              <a:rPr lang="ru-RU" sz="2000" dirty="0" smtClean="0">
                <a:latin typeface="+mn-lt"/>
              </a:rPr>
            </a:br>
            <a:endParaRPr lang="ru-RU" sz="20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435280" cy="54726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000" b="1" dirty="0">
                <a:latin typeface="+mn-lt"/>
              </a:rPr>
              <a:t> 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Однажды я участвовал в переговорах. Со стороны оппонентов переговоры вел, в основном, заместитель генерального директора. С нашей стороны — юрист. Обсуждение касалось пунктов договора, и юрист пояснял: если не внести поправки, неизбежны трудности для обеих сторон. 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Однако внесение поправок требовало времени.</a:t>
            </a:r>
          </a:p>
          <a:p>
            <a:pPr>
              <a:buNone/>
            </a:pPr>
            <a:endParaRPr lang="ru-RU" sz="2000" dirty="0" smtClean="0">
              <a:latin typeface="+mn-lt"/>
            </a:endParaRPr>
          </a:p>
          <a:p>
            <a:pPr>
              <a:buNone/>
            </a:pPr>
            <a:r>
              <a:rPr lang="ru-RU" sz="2000" dirty="0" smtClean="0">
                <a:latin typeface="+mn-lt"/>
              </a:rPr>
              <a:t>Генеральный </a:t>
            </a:r>
            <a:r>
              <a:rPr lang="ru-RU" sz="2000" dirty="0">
                <a:latin typeface="+mn-lt"/>
              </a:rPr>
              <a:t>директор второй стороны перебил нашего юриста восклицанием: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>— Что за </a:t>
            </a:r>
            <a:r>
              <a:rPr lang="ru-RU" sz="2000" dirty="0" err="1">
                <a:latin typeface="+mn-lt"/>
              </a:rPr>
              <a:t>хрень</a:t>
            </a:r>
            <a:r>
              <a:rPr lang="ru-RU" sz="2000" dirty="0">
                <a:latin typeface="+mn-lt"/>
              </a:rPr>
              <a:t> ты несешь, ты что, умышленно срываешь нам сделку?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Согласитесь, </a:t>
            </a:r>
            <a:r>
              <a:rPr lang="ru-RU" sz="2000" dirty="0">
                <a:latin typeface="+mn-lt"/>
              </a:rPr>
              <a:t>после такого выпада вести переговоры очень сложно. Я решил принять удар на себя. Я четко понял, что </a:t>
            </a:r>
            <a:r>
              <a:rPr lang="ru-RU" sz="2000" dirty="0" smtClean="0">
                <a:latin typeface="+mn-lt"/>
              </a:rPr>
              <a:t>мы застряли </a:t>
            </a:r>
            <a:r>
              <a:rPr lang="ru-RU" sz="2000" dirty="0">
                <a:latin typeface="+mn-lt"/>
              </a:rPr>
              <a:t>на этапе безопасности и никак не можем его пройти. Вторая сторона в наших словах, пусть даже </a:t>
            </a:r>
            <a:r>
              <a:rPr lang="ru-RU" sz="2000" dirty="0" smtClean="0">
                <a:latin typeface="+mn-lt"/>
              </a:rPr>
              <a:t>рациональных, видела </a:t>
            </a:r>
            <a:r>
              <a:rPr lang="ru-RU" sz="2000" dirty="0">
                <a:latin typeface="+mn-lt"/>
              </a:rPr>
              <a:t>только угрозу срыва сделки</a:t>
            </a:r>
            <a:r>
              <a:rPr lang="ru-RU" sz="2000" dirty="0" smtClean="0">
                <a:latin typeface="+mn-lt"/>
              </a:rPr>
              <a:t>.</a:t>
            </a:r>
          </a:p>
          <a:p>
            <a:pPr>
              <a:buNone/>
            </a:pPr>
            <a:endParaRPr lang="ru-RU" sz="2000" dirty="0">
              <a:latin typeface="+mn-lt"/>
            </a:endParaRPr>
          </a:p>
          <a:p>
            <a:pPr>
              <a:buNone/>
            </a:pPr>
            <a:r>
              <a:rPr lang="ru-RU" sz="2000" dirty="0" smtClean="0">
                <a:latin typeface="+mn-lt"/>
              </a:rPr>
              <a:t>Я </a:t>
            </a:r>
            <a:r>
              <a:rPr lang="ru-RU" sz="2000" dirty="0">
                <a:latin typeface="+mn-lt"/>
              </a:rPr>
              <a:t>выдержал паузу и произнес: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>— Скажите, пожалуйста, что вы имеете в виду, говоря «</a:t>
            </a:r>
            <a:r>
              <a:rPr lang="ru-RU" sz="2000" dirty="0" err="1">
                <a:latin typeface="+mn-lt"/>
              </a:rPr>
              <a:t>хрень</a:t>
            </a:r>
            <a:r>
              <a:rPr lang="ru-RU" sz="2000" dirty="0">
                <a:latin typeface="+mn-lt"/>
              </a:rPr>
              <a:t>»?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>— Неужели непонятно?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>— Мы с вами вкладываем в это слово разные понятия...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>Пауза в 10 секунд. И, наконец, нападающий произнес: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>— Вы знаете, я считаю, что затягивание приведет к срыву сделки.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>— Хорошо, скажите, пожалуйста, если эти изменения не займут много времени и не повлияют на сроки заключения </a:t>
            </a:r>
            <a:r>
              <a:rPr lang="ru-RU" sz="2000" dirty="0" smtClean="0">
                <a:latin typeface="+mn-lt"/>
              </a:rPr>
              <a:t>сделки, вы </a:t>
            </a:r>
            <a:r>
              <a:rPr lang="ru-RU" sz="2000" dirty="0">
                <a:latin typeface="+mn-lt"/>
              </a:rPr>
              <a:t>готовы их рассмотреть?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>— Думаю, да.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>Я обратился к юристу: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>— Андрей, в какие сроки ты сможешь подготовить поправки?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>— В течение часа.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>— </a:t>
            </a:r>
            <a:r>
              <a:rPr lang="ru-RU" sz="2000" dirty="0" smtClean="0">
                <a:latin typeface="+mn-lt"/>
              </a:rPr>
              <a:t>Хорошо, </a:t>
            </a:r>
            <a:r>
              <a:rPr lang="ru-RU" sz="2000" dirty="0">
                <a:latin typeface="+mn-lt"/>
              </a:rPr>
              <a:t>тогда ты готовь, а мы обсудим другие пункты коммерческого содержания.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>Я повернулся к оппонентам: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— Вы </a:t>
            </a:r>
            <a:r>
              <a:rPr lang="ru-RU" sz="2000" dirty="0">
                <a:latin typeface="+mn-lt"/>
              </a:rPr>
              <a:t>согласны?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>— Да.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>Сделка состоялась.</a:t>
            </a:r>
          </a:p>
          <a:p>
            <a:endParaRPr lang="ru-RU" sz="2000" dirty="0">
              <a:latin typeface="+mn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000" b="1" i="1" dirty="0" smtClean="0">
                <a:latin typeface="+mn-lt"/>
              </a:rPr>
              <a:t/>
            </a:r>
            <a:br>
              <a:rPr lang="ru-RU" sz="2000" b="1" i="1" dirty="0" smtClean="0">
                <a:latin typeface="+mn-lt"/>
              </a:rPr>
            </a:br>
            <a:r>
              <a:rPr lang="ru-RU" sz="2000" b="1" i="1" dirty="0" smtClean="0">
                <a:latin typeface="+mn-lt"/>
              </a:rPr>
              <a:t/>
            </a:r>
            <a:br>
              <a:rPr lang="ru-RU" sz="2000" b="1" i="1" dirty="0" smtClean="0">
                <a:latin typeface="+mn-lt"/>
              </a:rPr>
            </a:br>
            <a:r>
              <a:rPr lang="ru-RU" sz="2000" b="1" i="1" dirty="0" smtClean="0">
                <a:latin typeface="+mn-lt"/>
              </a:rPr>
              <a:t/>
            </a:r>
            <a:br>
              <a:rPr lang="ru-RU" sz="2000" b="1" i="1" dirty="0" smtClean="0">
                <a:latin typeface="+mn-lt"/>
              </a:rPr>
            </a:br>
            <a:r>
              <a:rPr lang="ru-RU" sz="2000" b="1" i="1" dirty="0" smtClean="0">
                <a:latin typeface="+mn-lt"/>
              </a:rPr>
              <a:t/>
            </a:r>
            <a:br>
              <a:rPr lang="ru-RU" sz="2000" b="1" i="1" dirty="0" smtClean="0">
                <a:latin typeface="+mn-lt"/>
              </a:rPr>
            </a:br>
            <a:r>
              <a:rPr lang="ru-RU" sz="2000" b="1" i="1" dirty="0" smtClean="0">
                <a:latin typeface="+mn-lt"/>
              </a:rPr>
              <a:t/>
            </a:r>
            <a:br>
              <a:rPr lang="ru-RU" sz="2000" b="1" i="1" dirty="0" smtClean="0">
                <a:latin typeface="+mn-lt"/>
              </a:rPr>
            </a:br>
            <a:r>
              <a:rPr lang="ru-RU" sz="2700" dirty="0" smtClean="0">
                <a:latin typeface="+mn-lt"/>
              </a:rPr>
              <a:t>Пример №2 Опасные амбиции</a:t>
            </a:r>
            <a:br>
              <a:rPr lang="ru-RU" sz="2700" dirty="0" smtClean="0">
                <a:latin typeface="+mn-lt"/>
              </a:rPr>
            </a:br>
            <a:r>
              <a:rPr lang="ru-RU" sz="2700" dirty="0" smtClean="0">
                <a:latin typeface="+mn-lt"/>
              </a:rPr>
              <a:t>История из книги Стивена </a:t>
            </a:r>
            <a:r>
              <a:rPr lang="ru-RU" sz="2700" dirty="0" err="1" smtClean="0">
                <a:latin typeface="+mn-lt"/>
              </a:rPr>
              <a:t>Кови</a:t>
            </a:r>
            <a:r>
              <a:rPr lang="ru-RU" sz="2700" dirty="0" smtClean="0">
                <a:latin typeface="+mn-lt"/>
              </a:rPr>
              <a:t> «Семь навыков высокоэффективных людей».</a:t>
            </a:r>
            <a:endParaRPr lang="ru-RU" sz="27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405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000" dirty="0" smtClean="0">
                <a:latin typeface="+mn-lt"/>
              </a:rPr>
              <a:t>Линкор </a:t>
            </a:r>
            <a:r>
              <a:rPr lang="ru-RU" sz="2000" dirty="0">
                <a:latin typeface="+mn-lt"/>
              </a:rPr>
              <a:t>попал в шторм и провел несколько дней в открытом море. </a:t>
            </a:r>
            <a:r>
              <a:rPr lang="ru-RU" sz="2000" dirty="0" smtClean="0">
                <a:latin typeface="+mn-lt"/>
              </a:rPr>
              <a:t>Видимость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была </a:t>
            </a:r>
            <a:r>
              <a:rPr lang="ru-RU" sz="2000" dirty="0">
                <a:latin typeface="+mn-lt"/>
              </a:rPr>
              <a:t>препаршивой, и капитан не покидал мостика. Вскоре после наступления </a:t>
            </a:r>
            <a:r>
              <a:rPr lang="ru-RU" sz="2000" dirty="0" smtClean="0">
                <a:latin typeface="+mn-lt"/>
              </a:rPr>
              <a:t>сумерек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дозорный </a:t>
            </a:r>
            <a:r>
              <a:rPr lang="ru-RU" sz="2000" dirty="0">
                <a:latin typeface="+mn-lt"/>
              </a:rPr>
              <a:t>доложил: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— Справа по курсу корабля огонь.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— Движется на нас или смещается в сторону?</a:t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— Не смещается, сэр, — ответил дозорный, что означало: ситуация чревата столкновением</a:t>
            </a:r>
            <a:r>
              <a:rPr lang="ru-RU" sz="2000" dirty="0" smtClean="0">
                <a:latin typeface="+mn-lt"/>
              </a:rPr>
              <a:t>.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Капитан крикнул сигнальщику</a:t>
            </a:r>
            <a:r>
              <a:rPr lang="ru-RU" sz="2000" dirty="0" smtClean="0">
                <a:latin typeface="+mn-lt"/>
              </a:rPr>
              <a:t>:</a:t>
            </a:r>
          </a:p>
          <a:p>
            <a:pPr>
              <a:buNone/>
            </a:pPr>
            <a:r>
              <a:rPr lang="ru-RU" sz="2000" dirty="0">
                <a:latin typeface="+mn-lt"/>
              </a:rPr>
              <a:t/>
            </a:r>
            <a:br>
              <a:rPr lang="ru-RU" sz="2000" dirty="0">
                <a:latin typeface="+mn-lt"/>
              </a:rPr>
            </a:br>
            <a:r>
              <a:rPr lang="ru-RU" sz="2000" dirty="0">
                <a:latin typeface="+mn-lt"/>
              </a:rPr>
              <a:t>— Передайте: «Есть опасность столкновения. Рекомендую вам изменить курс на двадцать градусов</a:t>
            </a:r>
            <a:r>
              <a:rPr lang="ru-RU" sz="2000" dirty="0" smtClean="0">
                <a:latin typeface="+mn-lt"/>
              </a:rPr>
              <a:t>».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Последовал </a:t>
            </a:r>
            <a:r>
              <a:rPr lang="ru-RU" sz="2000" dirty="0">
                <a:latin typeface="+mn-lt"/>
              </a:rPr>
              <a:t>ответ: «Это я вам рекомендую изменить курс на двадцать градусов</a:t>
            </a:r>
            <a:r>
              <a:rPr lang="ru-RU" sz="2000" dirty="0" smtClean="0">
                <a:latin typeface="+mn-lt"/>
              </a:rPr>
              <a:t>».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Капитан </a:t>
            </a:r>
            <a:r>
              <a:rPr lang="ru-RU" sz="2000" dirty="0">
                <a:latin typeface="+mn-lt"/>
              </a:rPr>
              <a:t>приказал передать: «Я — капитан первого ранга. Требую изменения курса </a:t>
            </a:r>
            <a:r>
              <a:rPr lang="ru-RU" sz="2000" dirty="0" smtClean="0">
                <a:latin typeface="+mn-lt"/>
              </a:rPr>
              <a:t>на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двадцать </a:t>
            </a:r>
            <a:r>
              <a:rPr lang="ru-RU" sz="2000" dirty="0">
                <a:latin typeface="+mn-lt"/>
              </a:rPr>
              <a:t>градусов</a:t>
            </a:r>
            <a:r>
              <a:rPr lang="ru-RU" sz="2000" dirty="0" smtClean="0">
                <a:latin typeface="+mn-lt"/>
              </a:rPr>
              <a:t>».</a:t>
            </a:r>
          </a:p>
          <a:p>
            <a:pPr>
              <a:buNone/>
            </a:pPr>
            <a:endParaRPr lang="ru-RU" sz="2000" dirty="0" smtClean="0">
              <a:latin typeface="+mn-lt"/>
            </a:endParaRPr>
          </a:p>
          <a:p>
            <a:pPr>
              <a:buNone/>
            </a:pPr>
            <a:r>
              <a:rPr lang="ru-RU" sz="2000" dirty="0" smtClean="0">
                <a:latin typeface="+mn-lt"/>
              </a:rPr>
              <a:t>Ответ </a:t>
            </a:r>
            <a:r>
              <a:rPr lang="ru-RU" sz="2000" dirty="0">
                <a:latin typeface="+mn-lt"/>
              </a:rPr>
              <a:t>был: «Я — моряк второго класса. Смените курс на двадцать градусов</a:t>
            </a:r>
            <a:r>
              <a:rPr lang="ru-RU" sz="2000" dirty="0" smtClean="0">
                <a:latin typeface="+mn-lt"/>
              </a:rPr>
              <a:t>».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Капитан </a:t>
            </a:r>
            <a:r>
              <a:rPr lang="ru-RU" sz="2000" dirty="0">
                <a:latin typeface="+mn-lt"/>
              </a:rPr>
              <a:t>кипел от возмущения</a:t>
            </a:r>
            <a:r>
              <a:rPr lang="ru-RU" sz="2000" dirty="0" smtClean="0">
                <a:latin typeface="+mn-lt"/>
              </a:rPr>
              <a:t>.</a:t>
            </a:r>
          </a:p>
          <a:p>
            <a:pPr>
              <a:buNone/>
            </a:pPr>
            <a:endParaRPr lang="ru-RU" sz="2000" dirty="0" smtClean="0">
              <a:latin typeface="+mn-lt"/>
            </a:endParaRPr>
          </a:p>
          <a:p>
            <a:pPr>
              <a:buNone/>
            </a:pPr>
            <a:r>
              <a:rPr lang="ru-RU" sz="2000" dirty="0" smtClean="0">
                <a:latin typeface="+mn-lt"/>
              </a:rPr>
              <a:t>     — </a:t>
            </a:r>
            <a:r>
              <a:rPr lang="ru-RU" sz="2000" dirty="0">
                <a:latin typeface="+mn-lt"/>
              </a:rPr>
              <a:t>Передайте: «Я — линкор Вооруженных сил Великобритании. Требую смены курса на двадцать градусов</a:t>
            </a:r>
            <a:r>
              <a:rPr lang="ru-RU" sz="2000" dirty="0" smtClean="0">
                <a:latin typeface="+mn-lt"/>
              </a:rPr>
              <a:t>!».</a:t>
            </a:r>
          </a:p>
          <a:p>
            <a:pPr>
              <a:buNone/>
            </a:pPr>
            <a:endParaRPr lang="ru-RU" sz="2000" dirty="0" smtClean="0">
              <a:latin typeface="+mn-lt"/>
            </a:endParaRPr>
          </a:p>
          <a:p>
            <a:pPr>
              <a:buNone/>
            </a:pPr>
            <a:r>
              <a:rPr lang="ru-RU" sz="2000" dirty="0" smtClean="0">
                <a:latin typeface="+mn-lt"/>
              </a:rPr>
              <a:t>В </a:t>
            </a:r>
            <a:r>
              <a:rPr lang="ru-RU" sz="2000" dirty="0">
                <a:latin typeface="+mn-lt"/>
              </a:rPr>
              <a:t>ответ просигналили: «Я — маяк».</a:t>
            </a:r>
          </a:p>
          <a:p>
            <a:endParaRPr lang="ru-RU" sz="20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908720"/>
            <a:ext cx="6400800" cy="4968552"/>
          </a:xfrm>
        </p:spPr>
        <p:txBody>
          <a:bodyPr>
            <a:normAutofit/>
          </a:bodyPr>
          <a:lstStyle/>
          <a:p>
            <a:pPr algn="ctr"/>
            <a:r>
              <a:rPr lang="ru-RU" sz="2000" i="1" dirty="0" smtClean="0">
                <a:latin typeface="+mn-lt"/>
              </a:rPr>
              <a:t>«Мы не будем вести переговоры из страха, и не будем страшиться переговоров»</a:t>
            </a:r>
          </a:p>
          <a:p>
            <a:pPr algn="ctr"/>
            <a:endParaRPr lang="ru-RU" sz="2000" i="1" dirty="0" smtClean="0">
              <a:latin typeface="+mn-lt"/>
            </a:endParaRPr>
          </a:p>
          <a:p>
            <a:pPr algn="ctr"/>
            <a:endParaRPr lang="ru-RU" sz="2000" i="1" dirty="0" smtClean="0"/>
          </a:p>
          <a:p>
            <a:pPr algn="ctr"/>
            <a:endParaRPr lang="ru-RU" sz="2000" i="1" dirty="0" smtClean="0"/>
          </a:p>
          <a:p>
            <a:pPr algn="ctr"/>
            <a:endParaRPr lang="ru-RU" sz="2000" i="1" dirty="0" smtClean="0"/>
          </a:p>
          <a:p>
            <a:pPr algn="ctr"/>
            <a:r>
              <a:rPr lang="ru-RU" sz="2000" i="1" dirty="0" smtClean="0">
                <a:latin typeface="+mn-lt"/>
              </a:rPr>
              <a:t>                                                              Джон Кеннеди</a:t>
            </a:r>
          </a:p>
          <a:p>
            <a:pPr algn="ctr"/>
            <a:endParaRPr lang="ru-RU" sz="2000" dirty="0"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+mn-lt"/>
              </a:rPr>
              <a:t>Домашнее задание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Подготовить конспект этой презентации. </a:t>
            </a:r>
          </a:p>
          <a:p>
            <a:r>
              <a:rPr lang="ru-RU" dirty="0" smtClean="0"/>
              <a:t>Выполнить тест. </a:t>
            </a:r>
          </a:p>
          <a:p>
            <a:r>
              <a:rPr lang="ru-RU" dirty="0" smtClean="0"/>
              <a:t>Домашнее задание выслать на проверку на </a:t>
            </a:r>
            <a:r>
              <a:rPr lang="ru-RU" dirty="0" err="1" smtClean="0"/>
              <a:t>эл.адрес</a:t>
            </a:r>
            <a:r>
              <a:rPr lang="ru-RU" dirty="0" smtClean="0"/>
              <a:t> </a:t>
            </a:r>
            <a:r>
              <a:rPr lang="en-US" dirty="0" smtClean="0">
                <a:hlinkClick r:id="rId2"/>
              </a:rPr>
              <a:t>katalevska@mail.ru</a:t>
            </a:r>
            <a:r>
              <a:rPr lang="en-US" dirty="0" smtClean="0"/>
              <a:t> </a:t>
            </a:r>
            <a:r>
              <a:rPr lang="ru-RU" dirty="0" smtClean="0"/>
              <a:t>или на </a:t>
            </a:r>
            <a:r>
              <a:rPr lang="ru-RU" dirty="0" err="1" smtClean="0"/>
              <a:t>вотсап</a:t>
            </a:r>
            <a:r>
              <a:rPr lang="ru-RU" dirty="0" smtClean="0"/>
              <a:t> 8962 336 92 97.</a:t>
            </a:r>
          </a:p>
          <a:p>
            <a:endParaRPr lang="ru-RU" dirty="0"/>
          </a:p>
          <a:p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С уважением, </a:t>
            </a:r>
            <a:r>
              <a:rPr lang="ru-RU" dirty="0" err="1" smtClean="0"/>
              <a:t>Каталевская</a:t>
            </a:r>
            <a:r>
              <a:rPr lang="ru-RU" dirty="0" smtClean="0"/>
              <a:t> </a:t>
            </a:r>
          </a:p>
          <a:p>
            <a:pPr marL="0" indent="0" algn="r">
              <a:buNone/>
            </a:pPr>
            <a:r>
              <a:rPr lang="ru-RU" dirty="0" smtClean="0"/>
              <a:t>Юлия Михайловна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+mn-lt"/>
              </a:rPr>
              <a:t>Как Вы считаете, верно ли утверждение?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latin typeface="+mn-lt"/>
              </a:rPr>
              <a:t>«</a:t>
            </a:r>
            <a:r>
              <a:rPr lang="ru-RU" sz="2800" dirty="0" smtClean="0">
                <a:latin typeface="+mn-lt"/>
              </a:rPr>
              <a:t>Как только встанете на нашу точку зрения, мы полностью с вами согласимся»</a:t>
            </a:r>
          </a:p>
          <a:p>
            <a:pPr algn="r">
              <a:buNone/>
            </a:pPr>
            <a:endParaRPr lang="ru-RU" sz="2000" dirty="0" smtClean="0">
              <a:latin typeface="+mn-lt"/>
            </a:endParaRPr>
          </a:p>
          <a:p>
            <a:pPr algn="r">
              <a:buNone/>
            </a:pPr>
            <a:endParaRPr lang="ru-RU" sz="2000" dirty="0" smtClean="0"/>
          </a:p>
          <a:p>
            <a:pPr algn="r">
              <a:buNone/>
            </a:pPr>
            <a:r>
              <a:rPr lang="ru-RU" sz="2000" dirty="0" err="1" smtClean="0">
                <a:latin typeface="+mn-lt"/>
              </a:rPr>
              <a:t>Морше</a:t>
            </a:r>
            <a:r>
              <a:rPr lang="ru-RU" sz="2000" dirty="0" smtClean="0">
                <a:latin typeface="+mn-lt"/>
              </a:rPr>
              <a:t> </a:t>
            </a:r>
            <a:r>
              <a:rPr lang="ru-RU" sz="2000" dirty="0" err="1" smtClean="0">
                <a:latin typeface="+mn-lt"/>
              </a:rPr>
              <a:t>Даян</a:t>
            </a:r>
            <a:endParaRPr lang="ru-RU" sz="2000" dirty="0" smtClean="0">
              <a:latin typeface="+mn-lt"/>
            </a:endParaRPr>
          </a:p>
          <a:p>
            <a:pPr algn="r">
              <a:buNone/>
            </a:pPr>
            <a:r>
              <a:rPr lang="ru-RU" sz="2000" dirty="0" smtClean="0">
                <a:latin typeface="+mn-lt"/>
              </a:rPr>
              <a:t>(израильский государственный,</a:t>
            </a:r>
          </a:p>
          <a:p>
            <a:pPr algn="r">
              <a:buNone/>
            </a:pPr>
            <a:r>
              <a:rPr lang="ru-RU" sz="2000" dirty="0" smtClean="0">
                <a:latin typeface="+mn-lt"/>
              </a:rPr>
              <a:t> военный деятель)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+mn-lt"/>
              </a:rPr>
              <a:t>История о статуе Афродиты 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25144"/>
          </a:xfrm>
        </p:spPr>
        <p:txBody>
          <a:bodyPr>
            <a:normAutofit fontScale="55000" lnSpcReduction="20000"/>
          </a:bodyPr>
          <a:lstStyle/>
          <a:p>
            <a:pPr lvl="0">
              <a:buNone/>
            </a:pPr>
            <a:r>
              <a:rPr lang="ru-RU" sz="2000" dirty="0" smtClean="0">
                <a:latin typeface="+mn-lt"/>
              </a:rPr>
              <a:t>    </a:t>
            </a:r>
            <a:r>
              <a:rPr lang="ru-RU" sz="2600" dirty="0" smtClean="0">
                <a:latin typeface="+mn-lt"/>
              </a:rPr>
              <a:t>Пример </a:t>
            </a:r>
            <a:r>
              <a:rPr lang="ru-RU" sz="2600" dirty="0">
                <a:latin typeface="+mn-lt"/>
              </a:rPr>
              <a:t>идеальных переговоров, рассказанный </a:t>
            </a:r>
            <a:r>
              <a:rPr lang="ru-RU" sz="2600" dirty="0" err="1">
                <a:latin typeface="+mn-lt"/>
              </a:rPr>
              <a:t>бизнес-тренером</a:t>
            </a:r>
            <a:r>
              <a:rPr lang="ru-RU" sz="2600" dirty="0">
                <a:latin typeface="+mn-lt"/>
              </a:rPr>
              <a:t> Николаем </a:t>
            </a:r>
            <a:r>
              <a:rPr lang="ru-RU" sz="2600" dirty="0" err="1" smtClean="0">
                <a:latin typeface="+mn-lt"/>
              </a:rPr>
              <a:t>Голощихиным</a:t>
            </a:r>
            <a:r>
              <a:rPr lang="ru-RU" sz="2600" dirty="0" smtClean="0">
                <a:latin typeface="+mn-lt"/>
              </a:rPr>
              <a:t>.</a:t>
            </a:r>
          </a:p>
          <a:p>
            <a:pPr lvl="0">
              <a:buNone/>
            </a:pPr>
            <a:r>
              <a:rPr lang="ru-RU" sz="2600" dirty="0" smtClean="0">
                <a:latin typeface="+mn-lt"/>
              </a:rPr>
              <a:t> </a:t>
            </a:r>
            <a:r>
              <a:rPr lang="ru-RU" sz="2600" dirty="0">
                <a:latin typeface="+mn-lt"/>
              </a:rPr>
              <a:t>Один знакомый Николая решил сделать свой день рождения незабываемым и снял дом </a:t>
            </a:r>
            <a:r>
              <a:rPr lang="ru-RU" sz="2600" dirty="0" smtClean="0">
                <a:latin typeface="+mn-lt"/>
              </a:rPr>
              <a:t>на</a:t>
            </a:r>
          </a:p>
          <a:p>
            <a:pPr lvl="0">
              <a:buNone/>
            </a:pPr>
            <a:r>
              <a:rPr lang="ru-RU" sz="2600" dirty="0" smtClean="0">
                <a:latin typeface="+mn-lt"/>
              </a:rPr>
              <a:t>греческом </a:t>
            </a:r>
            <a:r>
              <a:rPr lang="ru-RU" sz="2600" dirty="0">
                <a:latin typeface="+mn-lt"/>
              </a:rPr>
              <a:t>побережье, в который пригласил друзей. </a:t>
            </a:r>
            <a:endParaRPr lang="ru-RU" sz="2600" dirty="0" smtClean="0">
              <a:latin typeface="+mn-lt"/>
            </a:endParaRPr>
          </a:p>
          <a:p>
            <a:pPr lvl="0">
              <a:buNone/>
            </a:pPr>
            <a:r>
              <a:rPr lang="ru-RU" sz="2600" dirty="0" smtClean="0">
                <a:latin typeface="+mn-lt"/>
              </a:rPr>
              <a:t>    Весь </a:t>
            </a:r>
            <a:r>
              <a:rPr lang="ru-RU" sz="2600" dirty="0">
                <a:latin typeface="+mn-lt"/>
              </a:rPr>
              <a:t>день он занимался приготовлениями, а за пару часов до появления гостей </a:t>
            </a:r>
            <a:r>
              <a:rPr lang="ru-RU" sz="2600" dirty="0" smtClean="0">
                <a:latin typeface="+mn-lt"/>
              </a:rPr>
              <a:t>решил</a:t>
            </a:r>
          </a:p>
          <a:p>
            <a:pPr lvl="0">
              <a:buNone/>
            </a:pPr>
            <a:r>
              <a:rPr lang="ru-RU" sz="2600" dirty="0" smtClean="0">
                <a:latin typeface="+mn-lt"/>
              </a:rPr>
              <a:t>Прогуляться и</a:t>
            </a:r>
            <a:r>
              <a:rPr lang="ru-RU" sz="2600" dirty="0">
                <a:latin typeface="+mn-lt"/>
              </a:rPr>
              <a:t>, выходя, задел рукавом рубашки за торчащий из косяка двери гвоздь. Он очень </a:t>
            </a:r>
            <a:r>
              <a:rPr lang="ru-RU" sz="2600" dirty="0" smtClean="0">
                <a:latin typeface="+mn-lt"/>
              </a:rPr>
              <a:t>огорчился,</a:t>
            </a:r>
          </a:p>
          <a:p>
            <a:pPr lvl="0">
              <a:buNone/>
            </a:pPr>
            <a:r>
              <a:rPr lang="ru-RU" sz="2600" dirty="0" smtClean="0">
                <a:latin typeface="+mn-lt"/>
              </a:rPr>
              <a:t>полагая</a:t>
            </a:r>
            <a:r>
              <a:rPr lang="ru-RU" sz="2600" dirty="0">
                <a:latin typeface="+mn-lt"/>
              </a:rPr>
              <a:t>, что кто-то из его друзей также повредит одежду. Поискав в доме молоток и не найдя </a:t>
            </a:r>
            <a:r>
              <a:rPr lang="ru-RU" sz="2600" dirty="0" smtClean="0">
                <a:latin typeface="+mn-lt"/>
              </a:rPr>
              <a:t>его, </a:t>
            </a:r>
          </a:p>
          <a:p>
            <a:pPr lvl="0">
              <a:buNone/>
            </a:pPr>
            <a:r>
              <a:rPr lang="ru-RU" sz="2600" dirty="0" smtClean="0">
                <a:latin typeface="+mn-lt"/>
              </a:rPr>
              <a:t>отправился </a:t>
            </a:r>
            <a:r>
              <a:rPr lang="ru-RU" sz="2600" dirty="0">
                <a:latin typeface="+mn-lt"/>
              </a:rPr>
              <a:t>в ближайший городок. Безуспешно обойдя по жаре несколько магазинов, он в </a:t>
            </a:r>
            <a:r>
              <a:rPr lang="ru-RU" sz="2600" dirty="0" smtClean="0">
                <a:latin typeface="+mn-lt"/>
              </a:rPr>
              <a:t>полном </a:t>
            </a:r>
          </a:p>
          <a:p>
            <a:pPr lvl="0">
              <a:buNone/>
            </a:pPr>
            <a:r>
              <a:rPr lang="ru-RU" sz="2600" dirty="0" smtClean="0">
                <a:latin typeface="+mn-lt"/>
              </a:rPr>
              <a:t>отчаянии </a:t>
            </a:r>
            <a:r>
              <a:rPr lang="ru-RU" sz="2600" dirty="0">
                <a:latin typeface="+mn-lt"/>
              </a:rPr>
              <a:t>забрел в сувенирную лавку. Оглядевшись по сторонам, он понял, что снова не </a:t>
            </a:r>
            <a:r>
              <a:rPr lang="ru-RU" sz="2600" dirty="0" smtClean="0">
                <a:latin typeface="+mn-lt"/>
              </a:rPr>
              <a:t>найдет</a:t>
            </a:r>
          </a:p>
          <a:p>
            <a:pPr lvl="0">
              <a:buNone/>
            </a:pPr>
            <a:r>
              <a:rPr lang="ru-RU" sz="2600" dirty="0" smtClean="0">
                <a:latin typeface="+mn-lt"/>
              </a:rPr>
              <a:t>необходимого </a:t>
            </a:r>
            <a:r>
              <a:rPr lang="ru-RU" sz="2600" dirty="0">
                <a:latin typeface="+mn-lt"/>
              </a:rPr>
              <a:t>ему инструмента, и хотел было уже уходить, когда хозяин сказал ему: «</a:t>
            </a:r>
            <a:r>
              <a:rPr lang="ru-RU" sz="2600" dirty="0" smtClean="0">
                <a:latin typeface="+mn-lt"/>
              </a:rPr>
              <a:t>Уважаемый</a:t>
            </a:r>
          </a:p>
          <a:p>
            <a:pPr lvl="0">
              <a:buNone/>
            </a:pPr>
            <a:r>
              <a:rPr lang="ru-RU" sz="2600" dirty="0" smtClean="0">
                <a:latin typeface="+mn-lt"/>
              </a:rPr>
              <a:t>а </a:t>
            </a:r>
            <a:r>
              <a:rPr lang="ru-RU" sz="2600" dirty="0">
                <a:latin typeface="+mn-lt"/>
              </a:rPr>
              <a:t>не хотите ли холодного сока?» «Конечно», – ответил измученный искатель. – «Вот и присядьте, </a:t>
            </a:r>
            <a:r>
              <a:rPr lang="ru-RU" sz="2600" dirty="0" smtClean="0">
                <a:latin typeface="+mn-lt"/>
              </a:rPr>
              <a:t>я</a:t>
            </a:r>
          </a:p>
          <a:p>
            <a:pPr lvl="0">
              <a:buNone/>
            </a:pPr>
            <a:r>
              <a:rPr lang="ru-RU" sz="2600" dirty="0" smtClean="0">
                <a:latin typeface="+mn-lt"/>
              </a:rPr>
              <a:t>вижу</a:t>
            </a:r>
            <a:r>
              <a:rPr lang="ru-RU" sz="2600" dirty="0">
                <a:latin typeface="+mn-lt"/>
              </a:rPr>
              <a:t>, что вы устали. Что привело Вас в мой магазин?» Знакомый Николая поведал о </a:t>
            </a:r>
            <a:r>
              <a:rPr lang="ru-RU" sz="2600" dirty="0" smtClean="0">
                <a:latin typeface="+mn-lt"/>
              </a:rPr>
              <a:t>своей</a:t>
            </a:r>
          </a:p>
          <a:p>
            <a:pPr lvl="0">
              <a:buNone/>
            </a:pPr>
            <a:r>
              <a:rPr lang="ru-RU" sz="2600" dirty="0" smtClean="0">
                <a:latin typeface="+mn-lt"/>
              </a:rPr>
              <a:t>проблеме</a:t>
            </a:r>
            <a:r>
              <a:rPr lang="ru-RU" sz="2600" dirty="0">
                <a:latin typeface="+mn-lt"/>
              </a:rPr>
              <a:t>. Хозяин магазина сказал: «Подождите минутку» – и скрылся в подсобке. Вскоре </a:t>
            </a:r>
            <a:r>
              <a:rPr lang="ru-RU" sz="2600" dirty="0" smtClean="0">
                <a:latin typeface="+mn-lt"/>
              </a:rPr>
              <a:t>он</a:t>
            </a:r>
          </a:p>
          <a:p>
            <a:pPr lvl="0">
              <a:buNone/>
            </a:pPr>
            <a:r>
              <a:rPr lang="ru-RU" sz="2600" dirty="0" smtClean="0">
                <a:latin typeface="+mn-lt"/>
              </a:rPr>
              <a:t>вышел</a:t>
            </a:r>
            <a:r>
              <a:rPr lang="ru-RU" sz="2600" dirty="0">
                <a:latin typeface="+mn-lt"/>
              </a:rPr>
              <a:t>, неся в руках статую Афродиты из </a:t>
            </a:r>
            <a:r>
              <a:rPr lang="ru-RU" sz="2600" dirty="0" smtClean="0">
                <a:latin typeface="+mn-lt"/>
              </a:rPr>
              <a:t>металла, на </a:t>
            </a:r>
            <a:r>
              <a:rPr lang="ru-RU" sz="2600" dirty="0">
                <a:latin typeface="+mn-lt"/>
              </a:rPr>
              <a:t>недоуменный взгляд гостя пояснил: «Вы </a:t>
            </a:r>
            <a:r>
              <a:rPr lang="ru-RU" sz="2600" dirty="0" smtClean="0">
                <a:latin typeface="+mn-lt"/>
              </a:rPr>
              <a:t>на</a:t>
            </a:r>
          </a:p>
          <a:p>
            <a:pPr lvl="0">
              <a:buNone/>
            </a:pPr>
            <a:r>
              <a:rPr lang="ru-RU" sz="2600" dirty="0" smtClean="0">
                <a:latin typeface="+mn-lt"/>
              </a:rPr>
              <a:t>самом </a:t>
            </a:r>
            <a:r>
              <a:rPr lang="ru-RU" sz="2600" dirty="0">
                <a:latin typeface="+mn-lt"/>
              </a:rPr>
              <a:t>деле ищете не молоток, Вы ищете яркие воспоминания. Когда Ваши друзья </a:t>
            </a:r>
            <a:r>
              <a:rPr lang="ru-RU" sz="2600" dirty="0" smtClean="0">
                <a:latin typeface="+mn-lt"/>
              </a:rPr>
              <a:t>придут</a:t>
            </a:r>
          </a:p>
          <a:p>
            <a:pPr lvl="0">
              <a:buNone/>
            </a:pPr>
            <a:r>
              <a:rPr lang="ru-RU" sz="2600" dirty="0" smtClean="0">
                <a:latin typeface="+mn-lt"/>
              </a:rPr>
              <a:t>вечером</a:t>
            </a:r>
            <a:r>
              <a:rPr lang="ru-RU" sz="2600" dirty="0">
                <a:latin typeface="+mn-lt"/>
              </a:rPr>
              <a:t>, возьмите эту статую и, торжественно перевернув ее, забейте Ваш гвоздь. </a:t>
            </a:r>
            <a:r>
              <a:rPr lang="ru-RU" sz="2600" dirty="0" smtClean="0">
                <a:latin typeface="+mn-lt"/>
              </a:rPr>
              <a:t>Воспоминания</a:t>
            </a:r>
          </a:p>
          <a:p>
            <a:pPr lvl="0">
              <a:buNone/>
            </a:pPr>
            <a:r>
              <a:rPr lang="ru-RU" sz="2600" dirty="0" smtClean="0">
                <a:latin typeface="+mn-lt"/>
              </a:rPr>
              <a:t>об </a:t>
            </a:r>
            <a:r>
              <a:rPr lang="ru-RU" sz="2600" dirty="0">
                <a:latin typeface="+mn-lt"/>
              </a:rPr>
              <a:t>этом необычном событии навсегда останутся на Вашем камине». </a:t>
            </a:r>
            <a:endParaRPr lang="ru-RU" sz="2600" dirty="0" smtClean="0">
              <a:latin typeface="+mn-lt"/>
            </a:endParaRPr>
          </a:p>
          <a:p>
            <a:pPr lvl="0">
              <a:buNone/>
            </a:pPr>
            <a:endParaRPr lang="ru-RU" sz="2600" dirty="0">
              <a:latin typeface="+mn-lt"/>
            </a:endParaRPr>
          </a:p>
          <a:p>
            <a:pPr lvl="0" algn="ctr">
              <a:buNone/>
            </a:pPr>
            <a:r>
              <a:rPr lang="ru-RU" sz="2600" dirty="0" smtClean="0">
                <a:latin typeface="+mn-lt"/>
              </a:rPr>
              <a:t>Как </a:t>
            </a:r>
            <a:r>
              <a:rPr lang="ru-RU" sz="2600" dirty="0">
                <a:latin typeface="+mn-lt"/>
              </a:rPr>
              <a:t>думаете, купил ли знакомый Николая ненужную ему статую? </a:t>
            </a:r>
          </a:p>
          <a:p>
            <a:endParaRPr lang="ru-RU" sz="2000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51928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+mn-lt"/>
              </a:rPr>
              <a:t>С кем чаще всего ведет переговоры</a:t>
            </a:r>
            <a:br>
              <a:rPr lang="ru-RU" sz="2400" dirty="0">
                <a:latin typeface="+mn-lt"/>
              </a:rPr>
            </a:br>
            <a:r>
              <a:rPr lang="ru-RU" sz="2400" dirty="0">
                <a:latin typeface="+mn-lt"/>
              </a:rPr>
              <a:t>специалист по организации перевозок?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64495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+mn-lt"/>
              </a:rPr>
              <a:t>Непосредственный </a:t>
            </a:r>
            <a:r>
              <a:rPr lang="ru-RU" sz="2000" dirty="0">
                <a:latin typeface="+mn-lt"/>
              </a:rPr>
              <a:t>руководитель </a:t>
            </a:r>
            <a:endParaRPr lang="ru-RU" sz="2000" dirty="0" smtClean="0">
              <a:latin typeface="+mn-lt"/>
            </a:endParaRPr>
          </a:p>
          <a:p>
            <a:r>
              <a:rPr lang="ru-RU" sz="2000" dirty="0" smtClean="0">
                <a:latin typeface="+mn-lt"/>
              </a:rPr>
              <a:t>Коллеги </a:t>
            </a:r>
            <a:r>
              <a:rPr lang="ru-RU" sz="2000" dirty="0">
                <a:latin typeface="+mn-lt"/>
              </a:rPr>
              <a:t>одного с вами </a:t>
            </a:r>
            <a:r>
              <a:rPr lang="ru-RU" sz="2000" dirty="0" smtClean="0">
                <a:latin typeface="+mn-lt"/>
              </a:rPr>
              <a:t>уровня и  </a:t>
            </a:r>
            <a:r>
              <a:rPr lang="ru-RU" sz="2000" dirty="0">
                <a:latin typeface="+mn-lt"/>
              </a:rPr>
              <a:t>других функционалов </a:t>
            </a:r>
            <a:endParaRPr lang="ru-RU" sz="2000" dirty="0" smtClean="0">
              <a:latin typeface="+mn-lt"/>
            </a:endParaRPr>
          </a:p>
          <a:p>
            <a:r>
              <a:rPr lang="ru-RU" sz="2000" dirty="0">
                <a:latin typeface="+mn-lt"/>
              </a:rPr>
              <a:t>Р</a:t>
            </a:r>
            <a:r>
              <a:rPr lang="ru-RU" sz="2000" dirty="0" smtClean="0">
                <a:latin typeface="+mn-lt"/>
              </a:rPr>
              <a:t>уководители </a:t>
            </a:r>
            <a:r>
              <a:rPr lang="ru-RU" sz="2000" dirty="0">
                <a:latin typeface="+mn-lt"/>
              </a:rPr>
              <a:t>других </a:t>
            </a:r>
            <a:r>
              <a:rPr lang="ru-RU" sz="2000" dirty="0" smtClean="0">
                <a:latin typeface="+mn-lt"/>
              </a:rPr>
              <a:t>функционалов</a:t>
            </a:r>
          </a:p>
          <a:p>
            <a:r>
              <a:rPr lang="ru-RU" sz="2000" dirty="0" smtClean="0">
                <a:latin typeface="+mn-lt"/>
              </a:rPr>
              <a:t> Контрагенты </a:t>
            </a:r>
            <a:endParaRPr lang="ru-RU" sz="2000" dirty="0">
              <a:latin typeface="+mn-lt"/>
            </a:endParaRPr>
          </a:p>
          <a:p>
            <a:pPr>
              <a:buNone/>
            </a:pPr>
            <a:endParaRPr lang="ru-RU" sz="2000" dirty="0" smtClean="0">
              <a:latin typeface="+mn-lt"/>
            </a:endParaRPr>
          </a:p>
          <a:p>
            <a:pPr algn="ctr">
              <a:buNone/>
            </a:pPr>
            <a:r>
              <a:rPr lang="ru-RU" sz="2000" i="1" dirty="0" smtClean="0">
                <a:latin typeface="+mn-lt"/>
              </a:rPr>
              <a:t>Дополните список сами</a:t>
            </a:r>
            <a:endParaRPr lang="ru-RU" sz="2000" i="1" dirty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+mn-lt"/>
              </a:rPr>
              <a:t>Типы сделок с точки зрения тактики переговоров</a:t>
            </a:r>
            <a:r>
              <a:rPr lang="ru-RU" sz="2000" dirty="0" smtClean="0">
                <a:latin typeface="+mn-lt"/>
              </a:rPr>
              <a:t> </a:t>
            </a:r>
            <a:endParaRPr lang="ru-RU" sz="2000" dirty="0">
              <a:latin typeface="+mn-lt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4300806"/>
              </p:ext>
            </p:extLst>
          </p:nvPr>
        </p:nvGraphicFramePr>
        <p:xfrm>
          <a:off x="467544" y="1646238"/>
          <a:ext cx="8219256" cy="4371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2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58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444444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Параметры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444444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Разовые сделки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444444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Крупные долгосрочные сделки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444444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Результат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444444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Максимальный результат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444444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Результат долговременный не обязательно максимальный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9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Дальнейшие отношения с оппонентом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 планируются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444444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Дальнейшие партнерские отношения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2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444444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Последствия испорченных отношений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444444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Нет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Отношения повлияют на другие сделки, имидж компании и ваш лично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444444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Длительность и этапность переговоров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444444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одномоментная сделка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многоэтапный процесс переговоров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Вариабельность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 вас и контрагентов существуют альтернативы 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444444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У вас и контрагентов существуют альтернативы 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+mn-lt"/>
              </a:rPr>
              <a:t>Техника переговоров </a:t>
            </a:r>
            <a:br>
              <a:rPr lang="ru-RU" sz="2400" dirty="0" smtClean="0">
                <a:latin typeface="+mn-lt"/>
              </a:rPr>
            </a:br>
            <a:r>
              <a:rPr lang="ru-RU" sz="2400" dirty="0" smtClean="0">
                <a:latin typeface="+mn-lt"/>
              </a:rPr>
              <a:t>Разовые сделки 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2000" dirty="0" smtClean="0">
                <a:latin typeface="+mn-lt"/>
              </a:rPr>
              <a:t>В </a:t>
            </a:r>
            <a:r>
              <a:rPr lang="ru-RU" sz="2000" dirty="0">
                <a:latin typeface="+mn-lt"/>
              </a:rPr>
              <a:t>практике </a:t>
            </a:r>
            <a:r>
              <a:rPr lang="ru-RU" sz="2000" dirty="0" smtClean="0">
                <a:latin typeface="+mn-lt"/>
              </a:rPr>
              <a:t>специалиста по организации перевозок встречаются </a:t>
            </a:r>
            <a:r>
              <a:rPr lang="ru-RU" sz="2000" dirty="0">
                <a:latin typeface="+mn-lt"/>
              </a:rPr>
              <a:t>крайне редко – </a:t>
            </a:r>
            <a:endParaRPr lang="ru-RU" sz="2000" dirty="0" smtClean="0">
              <a:latin typeface="+mn-lt"/>
            </a:endParaRPr>
          </a:p>
          <a:p>
            <a:r>
              <a:rPr lang="ru-RU" sz="2000" dirty="0" smtClean="0">
                <a:latin typeface="+mn-lt"/>
              </a:rPr>
              <a:t>Получить</a:t>
            </a:r>
            <a:r>
              <a:rPr lang="ru-RU" sz="2000" dirty="0" smtClean="0"/>
              <a:t> </a:t>
            </a:r>
            <a:r>
              <a:rPr lang="ru-RU" sz="2000" dirty="0" smtClean="0">
                <a:latin typeface="+mn-lt"/>
              </a:rPr>
              <a:t>максимальный </a:t>
            </a:r>
            <a:r>
              <a:rPr lang="ru-RU" sz="2000" dirty="0">
                <a:latin typeface="+mn-lt"/>
              </a:rPr>
              <a:t>результат за короткий срок </a:t>
            </a:r>
            <a:endParaRPr lang="ru-RU" sz="2000" dirty="0" smtClean="0">
              <a:latin typeface="+mn-lt"/>
            </a:endParaRPr>
          </a:p>
          <a:p>
            <a:r>
              <a:rPr lang="ru-RU" sz="2000" b="1" dirty="0" smtClean="0">
                <a:latin typeface="+mn-lt"/>
              </a:rPr>
              <a:t>Допустимо </a:t>
            </a:r>
            <a:r>
              <a:rPr lang="ru-RU" sz="2000" b="1" dirty="0">
                <a:latin typeface="+mn-lt"/>
              </a:rPr>
              <a:t>применение приемов </a:t>
            </a:r>
            <a:r>
              <a:rPr lang="ru-RU" sz="2000" dirty="0">
                <a:latin typeface="+mn-lt"/>
              </a:rPr>
              <a:t>манипулирования в </a:t>
            </a:r>
            <a:r>
              <a:rPr lang="ru-RU" sz="2000" b="1" dirty="0">
                <a:latin typeface="+mn-lt"/>
              </a:rPr>
              <a:t>рамках этических норм </a:t>
            </a:r>
            <a:endParaRPr lang="ru-RU" sz="2000" b="1" dirty="0" smtClean="0">
              <a:latin typeface="+mn-lt"/>
            </a:endParaRPr>
          </a:p>
          <a:p>
            <a:r>
              <a:rPr lang="ru-RU" sz="2000" dirty="0" smtClean="0">
                <a:latin typeface="+mn-lt"/>
              </a:rPr>
              <a:t>Допустимо </a:t>
            </a:r>
            <a:r>
              <a:rPr lang="ru-RU" sz="2000" dirty="0">
                <a:latin typeface="+mn-lt"/>
              </a:rPr>
              <a:t>продавливание картины мира противоположной </a:t>
            </a:r>
            <a:r>
              <a:rPr lang="ru-RU" sz="2000" dirty="0" smtClean="0">
                <a:latin typeface="+mn-lt"/>
              </a:rPr>
              <a:t>стороны</a:t>
            </a:r>
          </a:p>
          <a:p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Допустимо использование неадекватного </a:t>
            </a:r>
            <a:r>
              <a:rPr lang="ru-RU" sz="2000" dirty="0" err="1">
                <a:latin typeface="+mn-lt"/>
              </a:rPr>
              <a:t>психоэмоционального</a:t>
            </a:r>
            <a:r>
              <a:rPr lang="ru-RU" sz="2000" dirty="0">
                <a:latin typeface="+mn-lt"/>
              </a:rPr>
              <a:t> состояния </a:t>
            </a:r>
            <a:r>
              <a:rPr lang="ru-RU" sz="2000" dirty="0" smtClean="0">
                <a:latin typeface="+mn-lt"/>
              </a:rPr>
              <a:t>оппонента</a:t>
            </a:r>
            <a:r>
              <a:rPr lang="ru-RU" sz="2000" dirty="0">
                <a:latin typeface="+mn-lt"/>
              </a:rPr>
              <a:t> </a:t>
            </a:r>
          </a:p>
          <a:p>
            <a:endParaRPr lang="ru-RU" sz="2000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+mn-lt"/>
              </a:rPr>
              <a:t>Долгосрочные сделки </a:t>
            </a:r>
            <a:endParaRPr lang="ru-RU" sz="24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sz="2000" dirty="0" smtClean="0">
                <a:latin typeface="+mn-lt"/>
              </a:rPr>
              <a:t>Подготовка </a:t>
            </a:r>
            <a:r>
              <a:rPr lang="ru-RU" sz="2000" dirty="0">
                <a:latin typeface="+mn-lt"/>
              </a:rPr>
              <a:t>к переговорам </a:t>
            </a:r>
            <a:endParaRPr lang="ru-RU" sz="2000" dirty="0" smtClean="0">
              <a:latin typeface="+mn-lt"/>
            </a:endParaRPr>
          </a:p>
          <a:p>
            <a:r>
              <a:rPr lang="ru-RU" sz="2000" dirty="0" smtClean="0">
                <a:latin typeface="+mn-lt"/>
              </a:rPr>
              <a:t>Определение </a:t>
            </a:r>
            <a:r>
              <a:rPr lang="ru-RU" sz="2000" dirty="0">
                <a:latin typeface="+mn-lt"/>
              </a:rPr>
              <a:t>цели, </a:t>
            </a:r>
            <a:r>
              <a:rPr lang="ru-RU" sz="2000" dirty="0" smtClean="0">
                <a:latin typeface="+mn-lt"/>
              </a:rPr>
              <a:t>идеи</a:t>
            </a:r>
          </a:p>
          <a:p>
            <a:r>
              <a:rPr lang="ru-RU" sz="2000" dirty="0" smtClean="0">
                <a:latin typeface="+mn-lt"/>
              </a:rPr>
              <a:t>Разведка </a:t>
            </a:r>
          </a:p>
          <a:p>
            <a:r>
              <a:rPr lang="ru-RU" sz="2000" dirty="0" smtClean="0">
                <a:latin typeface="+mn-lt"/>
              </a:rPr>
              <a:t>Подготовка </a:t>
            </a:r>
            <a:r>
              <a:rPr lang="ru-RU" sz="2000" dirty="0">
                <a:latin typeface="+mn-lt"/>
              </a:rPr>
              <a:t>технических материалов в рамках профессиональной </a:t>
            </a:r>
            <a:r>
              <a:rPr lang="ru-RU" sz="2000" dirty="0" smtClean="0">
                <a:latin typeface="+mn-lt"/>
              </a:rPr>
              <a:t>компетенции</a:t>
            </a:r>
          </a:p>
          <a:p>
            <a:r>
              <a:rPr lang="ru-RU" sz="2000" dirty="0" smtClean="0">
                <a:latin typeface="+mn-lt"/>
              </a:rPr>
              <a:t>Подготовка </a:t>
            </a:r>
            <a:r>
              <a:rPr lang="ru-RU" sz="2000" dirty="0">
                <a:latin typeface="+mn-lt"/>
              </a:rPr>
              <a:t>имиджа, стиля </a:t>
            </a:r>
            <a:endParaRPr lang="ru-RU" sz="2000" dirty="0" smtClean="0">
              <a:latin typeface="+mn-lt"/>
            </a:endParaRPr>
          </a:p>
          <a:p>
            <a:pPr>
              <a:buNone/>
            </a:pPr>
            <a:endParaRPr lang="ru-RU" sz="2000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+mn-lt"/>
              </a:rPr>
              <a:t>Определение цели, идеи </a:t>
            </a:r>
            <a:br>
              <a:rPr lang="ru-RU" sz="2000" dirty="0" smtClean="0">
                <a:latin typeface="+mn-lt"/>
              </a:rPr>
            </a:br>
            <a:r>
              <a:rPr lang="ru-RU" sz="2000" dirty="0" smtClean="0">
                <a:latin typeface="+mn-lt"/>
              </a:rPr>
              <a:t>Зачем вы идете на переговоры:</a:t>
            </a:r>
            <a:br>
              <a:rPr lang="ru-RU" sz="2000" dirty="0" smtClean="0">
                <a:latin typeface="+mn-lt"/>
              </a:rPr>
            </a:br>
            <a:endParaRPr lang="ru-RU" sz="20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+mn-lt"/>
              </a:rPr>
              <a:t>– </a:t>
            </a:r>
            <a:r>
              <a:rPr lang="ru-RU" sz="2000" dirty="0">
                <a:latin typeface="+mn-lt"/>
              </a:rPr>
              <a:t>Каков максимальный результат</a:t>
            </a:r>
            <a:r>
              <a:rPr lang="ru-RU" sz="2000" dirty="0" smtClean="0">
                <a:latin typeface="+mn-lt"/>
              </a:rPr>
              <a:t>?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– Каков средний приемлемый результат</a:t>
            </a:r>
            <a:r>
              <a:rPr lang="ru-RU" sz="2000" dirty="0" smtClean="0">
                <a:latin typeface="+mn-lt"/>
              </a:rPr>
              <a:t>?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– Чем вы можете поступиться</a:t>
            </a:r>
            <a:r>
              <a:rPr lang="ru-RU" sz="2000" dirty="0" smtClean="0">
                <a:latin typeface="+mn-lt"/>
              </a:rPr>
              <a:t>?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– Нижняя предельно допустимая черта</a:t>
            </a:r>
            <a:r>
              <a:rPr lang="ru-RU" sz="2000" dirty="0" smtClean="0">
                <a:latin typeface="+mn-lt"/>
              </a:rPr>
              <a:t>?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– Варианты продвижения к цели</a:t>
            </a:r>
            <a:r>
              <a:rPr lang="ru-RU" sz="2000" dirty="0" smtClean="0">
                <a:latin typeface="+mn-lt"/>
              </a:rPr>
              <a:t>?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– </a:t>
            </a:r>
            <a:r>
              <a:rPr lang="ru-RU" sz="2000" dirty="0" smtClean="0">
                <a:latin typeface="+mn-lt"/>
              </a:rPr>
              <a:t>Ваш запасной план?</a:t>
            </a:r>
          </a:p>
          <a:p>
            <a:pPr>
              <a:buNone/>
            </a:pPr>
            <a:r>
              <a:rPr lang="ru-RU" sz="2000" dirty="0" smtClean="0">
                <a:latin typeface="+mn-lt"/>
              </a:rPr>
              <a:t> </a:t>
            </a:r>
            <a:r>
              <a:rPr lang="ru-RU" sz="2000" dirty="0">
                <a:latin typeface="+mn-lt"/>
              </a:rPr>
              <a:t>– Возможный запасной </a:t>
            </a:r>
            <a:r>
              <a:rPr lang="ru-RU" sz="2000" dirty="0" smtClean="0">
                <a:latin typeface="+mn-lt"/>
              </a:rPr>
              <a:t>план оппонента</a:t>
            </a:r>
            <a:r>
              <a:rPr lang="ru-RU" sz="2000" dirty="0">
                <a:latin typeface="+mn-lt"/>
              </a:rPr>
              <a:t>? </a:t>
            </a:r>
            <a:endParaRPr lang="ru-RU" sz="2000" dirty="0" smtClean="0">
              <a:latin typeface="+mn-lt"/>
            </a:endParaRPr>
          </a:p>
          <a:p>
            <a:pPr>
              <a:buNone/>
            </a:pPr>
            <a:endParaRPr lang="ru-RU" sz="2000" dirty="0" smtClean="0">
              <a:latin typeface="+mn-lt"/>
            </a:endParaRPr>
          </a:p>
          <a:p>
            <a:pPr>
              <a:buNone/>
            </a:pPr>
            <a:r>
              <a:rPr lang="ru-RU" sz="2000" i="1" dirty="0" smtClean="0">
                <a:latin typeface="+mn-lt"/>
              </a:rPr>
              <a:t>Стоит </a:t>
            </a:r>
            <a:r>
              <a:rPr lang="ru-RU" sz="2000" i="1" dirty="0">
                <a:latin typeface="+mn-lt"/>
              </a:rPr>
              <a:t>ли вступать в переговоры вообще?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94</TotalTime>
  <Words>1532</Words>
  <Application>Microsoft Office PowerPoint</Application>
  <PresentationFormat>Экран (4:3)</PresentationFormat>
  <Paragraphs>203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</vt:lpstr>
      <vt:lpstr>Open Sans</vt:lpstr>
      <vt:lpstr>Rockwell</vt:lpstr>
      <vt:lpstr>Times New Roman</vt:lpstr>
      <vt:lpstr>Wingdings 2</vt:lpstr>
      <vt:lpstr>Литейная</vt:lpstr>
      <vt:lpstr>краевое государственное автономное профессиональное образовательное  учреждение «Лесозаводский индустриальный колледж» (КГА ПОУ «ЛИК»)     Дисциплина: «Психология общения» ТЕМА: «Ведение деловых переговоров»     Группа – ОП-31</vt:lpstr>
      <vt:lpstr>Презентация PowerPoint</vt:lpstr>
      <vt:lpstr>Как Вы считаете, верно ли утверждение?</vt:lpstr>
      <vt:lpstr>История о статуе Афродиты </vt:lpstr>
      <vt:lpstr>С кем чаще всего ведет переговоры специалист по организации перевозок?</vt:lpstr>
      <vt:lpstr>Типы сделок с точки зрения тактики переговоров </vt:lpstr>
      <vt:lpstr>Техника переговоров  Разовые сделки </vt:lpstr>
      <vt:lpstr>Долгосрочные сделки </vt:lpstr>
      <vt:lpstr>Определение цели, идеи  Зачем вы идете на переговоры: </vt:lpstr>
      <vt:lpstr>Разведка</vt:lpstr>
      <vt:lpstr>Подготовка технических материалов в рамках профессиональной компетенции </vt:lpstr>
      <vt:lpstr>Типы переговорщиков </vt:lpstr>
      <vt:lpstr>    Что мешает конструктивным переговорам? </vt:lpstr>
      <vt:lpstr>Анализ картины мира оппонента</vt:lpstr>
      <vt:lpstr>Порядок принятия решений и агенты влияния </vt:lpstr>
      <vt:lpstr>Переговоры с группой </vt:lpstr>
      <vt:lpstr>Есть ли жизнь после переговоров ?</vt:lpstr>
      <vt:lpstr> Пример №1 Кейс из личной практики Игоря Рызова  (бизнес-тренер) </vt:lpstr>
      <vt:lpstr>     Пример №2 Опасные амбиции История из книги Стивена Кови «Семь навыков высокоэффективных людей».</vt:lpstr>
      <vt:lpstr>Домашнее 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Деловые переговоры</dc:title>
  <cp:lastModifiedBy>Пользователь</cp:lastModifiedBy>
  <cp:revision>13</cp:revision>
  <dcterms:modified xsi:type="dcterms:W3CDTF">2020-04-11T12:49:57Z</dcterms:modified>
</cp:coreProperties>
</file>